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79" r:id="rId5"/>
    <p:sldId id="256" r:id="rId6"/>
    <p:sldId id="272" r:id="rId7"/>
    <p:sldId id="261" r:id="rId8"/>
    <p:sldId id="262" r:id="rId9"/>
    <p:sldId id="273" r:id="rId10"/>
    <p:sldId id="265" r:id="rId11"/>
    <p:sldId id="264" r:id="rId12"/>
    <p:sldId id="267" r:id="rId13"/>
    <p:sldId id="281" r:id="rId14"/>
    <p:sldId id="276" r:id="rId15"/>
    <p:sldId id="269" r:id="rId16"/>
    <p:sldId id="283" r:id="rId17"/>
    <p:sldId id="271" r:id="rId18"/>
    <p:sldId id="270" r:id="rId19"/>
    <p:sldId id="284" r:id="rId20"/>
    <p:sldId id="280" r:id="rId21"/>
    <p:sldId id="27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5ED4F-BF51-4CA0-9410-4B2F73520EC2}" v="33" dt="2022-12-20T08:53:59.42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153" autoAdjust="0"/>
  </p:normalViewPr>
  <p:slideViewPr>
    <p:cSldViewPr snapToGrid="0">
      <p:cViewPr varScale="1">
        <p:scale>
          <a:sx n="114" d="100"/>
          <a:sy n="114" d="100"/>
        </p:scale>
        <p:origin x="42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48F5ED4F-BF51-4CA0-9410-4B2F73520EC2}"/>
    <pc:docChg chg="undo custSel addSld delSld modSld">
      <pc:chgData name="Lotte de Laat" userId="15de91df-583f-4d70-b778-ea26560819e4" providerId="ADAL" clId="{48F5ED4F-BF51-4CA0-9410-4B2F73520EC2}" dt="2022-12-20T10:43:44.732" v="1640" actId="2696"/>
      <pc:docMkLst>
        <pc:docMk/>
      </pc:docMkLst>
      <pc:sldChg chg="modSp mod modNotesTx">
        <pc:chgData name="Lotte de Laat" userId="15de91df-583f-4d70-b778-ea26560819e4" providerId="ADAL" clId="{48F5ED4F-BF51-4CA0-9410-4B2F73520EC2}" dt="2022-12-19T18:06:40.494" v="1118" actId="1076"/>
        <pc:sldMkLst>
          <pc:docMk/>
          <pc:sldMk cId="730277384" sldId="261"/>
        </pc:sldMkLst>
        <pc:picChg chg="mod">
          <ac:chgData name="Lotte de Laat" userId="15de91df-583f-4d70-b778-ea26560819e4" providerId="ADAL" clId="{48F5ED4F-BF51-4CA0-9410-4B2F73520EC2}" dt="2022-12-19T18:06:40.494" v="1118" actId="1076"/>
          <ac:picMkLst>
            <pc:docMk/>
            <pc:sldMk cId="730277384" sldId="261"/>
            <ac:picMk id="5" creationId="{00000000-0000-0000-0000-000000000000}"/>
          </ac:picMkLst>
        </pc:picChg>
      </pc:sldChg>
      <pc:sldChg chg="modSp mod modAnim">
        <pc:chgData name="Lotte de Laat" userId="15de91df-583f-4d70-b778-ea26560819e4" providerId="ADAL" clId="{48F5ED4F-BF51-4CA0-9410-4B2F73520EC2}" dt="2022-12-19T18:07:27.539" v="1122"/>
        <pc:sldMkLst>
          <pc:docMk/>
          <pc:sldMk cId="435606434" sldId="262"/>
        </pc:sldMkLst>
        <pc:spChg chg="mod">
          <ac:chgData name="Lotte de Laat" userId="15de91df-583f-4d70-b778-ea26560819e4" providerId="ADAL" clId="{48F5ED4F-BF51-4CA0-9410-4B2F73520EC2}" dt="2022-12-19T18:06:51.116" v="1119" actId="113"/>
          <ac:spMkLst>
            <pc:docMk/>
            <pc:sldMk cId="435606434" sldId="262"/>
            <ac:spMk id="2" creationId="{00000000-0000-0000-0000-000000000000}"/>
          </ac:spMkLst>
        </pc:spChg>
        <pc:picChg chg="mod">
          <ac:chgData name="Lotte de Laat" userId="15de91df-583f-4d70-b778-ea26560819e4" providerId="ADAL" clId="{48F5ED4F-BF51-4CA0-9410-4B2F73520EC2}" dt="2022-12-19T17:34:36.954" v="0" actId="1076"/>
          <ac:picMkLst>
            <pc:docMk/>
            <pc:sldMk cId="435606434" sldId="262"/>
            <ac:picMk id="3074" creationId="{5CCA3091-C2F9-4622-B77B-0EB5B258DBF1}"/>
          </ac:picMkLst>
        </pc:picChg>
      </pc:sldChg>
      <pc:sldChg chg="modNotesTx">
        <pc:chgData name="Lotte de Laat" userId="15de91df-583f-4d70-b778-ea26560819e4" providerId="ADAL" clId="{48F5ED4F-BF51-4CA0-9410-4B2F73520EC2}" dt="2022-12-19T17:36:50.777" v="51" actId="20577"/>
        <pc:sldMkLst>
          <pc:docMk/>
          <pc:sldMk cId="3586024466" sldId="264"/>
        </pc:sldMkLst>
      </pc:sldChg>
      <pc:sldChg chg="mod modShow">
        <pc:chgData name="Lotte de Laat" userId="15de91df-583f-4d70-b778-ea26560819e4" providerId="ADAL" clId="{48F5ED4F-BF51-4CA0-9410-4B2F73520EC2}" dt="2022-12-19T18:07:50.346" v="1123" actId="729"/>
        <pc:sldMkLst>
          <pc:docMk/>
          <pc:sldMk cId="3125915605" sldId="269"/>
        </pc:sldMkLst>
      </pc:sldChg>
      <pc:sldChg chg="modSp mod">
        <pc:chgData name="Lotte de Laat" userId="15de91df-583f-4d70-b778-ea26560819e4" providerId="ADAL" clId="{48F5ED4F-BF51-4CA0-9410-4B2F73520EC2}" dt="2022-12-20T08:53:59.420" v="1356" actId="1076"/>
        <pc:sldMkLst>
          <pc:docMk/>
          <pc:sldMk cId="3760440234" sldId="270"/>
        </pc:sldMkLst>
        <pc:spChg chg="mod">
          <ac:chgData name="Lotte de Laat" userId="15de91df-583f-4d70-b778-ea26560819e4" providerId="ADAL" clId="{48F5ED4F-BF51-4CA0-9410-4B2F73520EC2}" dt="2022-12-20T08:14:59.941" v="1129" actId="20577"/>
          <ac:spMkLst>
            <pc:docMk/>
            <pc:sldMk cId="3760440234" sldId="270"/>
            <ac:spMk id="2" creationId="{465777FB-9F14-4923-B999-E19FF9311438}"/>
          </ac:spMkLst>
        </pc:spChg>
        <pc:spChg chg="mod">
          <ac:chgData name="Lotte de Laat" userId="15de91df-583f-4d70-b778-ea26560819e4" providerId="ADAL" clId="{48F5ED4F-BF51-4CA0-9410-4B2F73520EC2}" dt="2022-12-19T18:04:23.246" v="1108" actId="115"/>
          <ac:spMkLst>
            <pc:docMk/>
            <pc:sldMk cId="3760440234" sldId="270"/>
            <ac:spMk id="3" creationId="{308B2BDB-B83D-41E2-8C6F-F73C8D8509C6}"/>
          </ac:spMkLst>
        </pc:spChg>
        <pc:picChg chg="mod">
          <ac:chgData name="Lotte de Laat" userId="15de91df-583f-4d70-b778-ea26560819e4" providerId="ADAL" clId="{48F5ED4F-BF51-4CA0-9410-4B2F73520EC2}" dt="2022-12-20T08:53:59.420" v="1356" actId="1076"/>
          <ac:picMkLst>
            <pc:docMk/>
            <pc:sldMk cId="3760440234" sldId="270"/>
            <ac:picMk id="4" creationId="{1C207CF8-3B8B-9ED5-41D0-49A929140795}"/>
          </ac:picMkLst>
        </pc:picChg>
      </pc:sldChg>
      <pc:sldChg chg="addSp delSp modSp">
        <pc:chgData name="Lotte de Laat" userId="15de91df-583f-4d70-b778-ea26560819e4" providerId="ADAL" clId="{48F5ED4F-BF51-4CA0-9410-4B2F73520EC2}" dt="2022-12-20T08:15:48.131" v="1131" actId="1076"/>
        <pc:sldMkLst>
          <pc:docMk/>
          <pc:sldMk cId="3532621698" sldId="271"/>
        </pc:sldMkLst>
        <pc:picChg chg="del">
          <ac:chgData name="Lotte de Laat" userId="15de91df-583f-4d70-b778-ea26560819e4" providerId="ADAL" clId="{48F5ED4F-BF51-4CA0-9410-4B2F73520EC2}" dt="2022-12-19T17:46:56.669" v="936" actId="478"/>
          <ac:picMkLst>
            <pc:docMk/>
            <pc:sldMk cId="3532621698" sldId="271"/>
            <ac:picMk id="2050" creationId="{96923BC7-0B88-E33B-6744-BD7F5980C844}"/>
          </ac:picMkLst>
        </pc:picChg>
        <pc:picChg chg="add del mod">
          <ac:chgData name="Lotte de Laat" userId="15de91df-583f-4d70-b778-ea26560819e4" providerId="ADAL" clId="{48F5ED4F-BF51-4CA0-9410-4B2F73520EC2}" dt="2022-12-19T17:47:37.196" v="942" actId="478"/>
          <ac:picMkLst>
            <pc:docMk/>
            <pc:sldMk cId="3532621698" sldId="271"/>
            <ac:picMk id="3074" creationId="{500F601A-86D8-3C0A-AF4C-79F794A187C0}"/>
          </ac:picMkLst>
        </pc:picChg>
        <pc:picChg chg="add mod">
          <ac:chgData name="Lotte de Laat" userId="15de91df-583f-4d70-b778-ea26560819e4" providerId="ADAL" clId="{48F5ED4F-BF51-4CA0-9410-4B2F73520EC2}" dt="2022-12-20T08:15:48.131" v="1131" actId="1076"/>
          <ac:picMkLst>
            <pc:docMk/>
            <pc:sldMk cId="3532621698" sldId="271"/>
            <ac:picMk id="3076" creationId="{BA2D6747-BF01-2462-72AF-8521F8BE91F5}"/>
          </ac:picMkLst>
        </pc:picChg>
      </pc:sldChg>
      <pc:sldChg chg="modSp mod">
        <pc:chgData name="Lotte de Laat" userId="15de91df-583f-4d70-b778-ea26560819e4" providerId="ADAL" clId="{48F5ED4F-BF51-4CA0-9410-4B2F73520EC2}" dt="2022-12-19T18:05:13.587" v="1116" actId="207"/>
        <pc:sldMkLst>
          <pc:docMk/>
          <pc:sldMk cId="2229924547" sldId="279"/>
        </pc:sldMkLst>
        <pc:spChg chg="mod">
          <ac:chgData name="Lotte de Laat" userId="15de91df-583f-4d70-b778-ea26560819e4" providerId="ADAL" clId="{48F5ED4F-BF51-4CA0-9410-4B2F73520EC2}" dt="2022-12-19T18:05:00.641" v="1113" actId="20577"/>
          <ac:spMkLst>
            <pc:docMk/>
            <pc:sldMk cId="2229924547" sldId="279"/>
            <ac:spMk id="4" creationId="{7E256807-68E5-45A0-8DD0-5696A7E4E94A}"/>
          </ac:spMkLst>
        </pc:spChg>
        <pc:graphicFrameChg chg="modGraphic">
          <ac:chgData name="Lotte de Laat" userId="15de91df-583f-4d70-b778-ea26560819e4" providerId="ADAL" clId="{48F5ED4F-BF51-4CA0-9410-4B2F73520EC2}" dt="2022-12-19T18:05:13.587" v="1116" actId="207"/>
          <ac:graphicFrameMkLst>
            <pc:docMk/>
            <pc:sldMk cId="2229924547" sldId="279"/>
            <ac:graphicFrameMk id="7" creationId="{E301E4D4-09EB-42FE-AC70-36D3DFBAE62B}"/>
          </ac:graphicFrameMkLst>
        </pc:graphicFrameChg>
      </pc:sldChg>
      <pc:sldChg chg="modSp mod modShow">
        <pc:chgData name="Lotte de Laat" userId="15de91df-583f-4d70-b778-ea26560819e4" providerId="ADAL" clId="{48F5ED4F-BF51-4CA0-9410-4B2F73520EC2}" dt="2022-12-19T17:52:33.922" v="1100" actId="729"/>
        <pc:sldMkLst>
          <pc:docMk/>
          <pc:sldMk cId="3758996660" sldId="280"/>
        </pc:sldMkLst>
        <pc:spChg chg="mod">
          <ac:chgData name="Lotte de Laat" userId="15de91df-583f-4d70-b778-ea26560819e4" providerId="ADAL" clId="{48F5ED4F-BF51-4CA0-9410-4B2F73520EC2}" dt="2022-12-19T17:52:09.624" v="1097" actId="20577"/>
          <ac:spMkLst>
            <pc:docMk/>
            <pc:sldMk cId="3758996660" sldId="280"/>
            <ac:spMk id="3" creationId="{32D379D7-500A-D0FF-1D9A-9C3B5330D3BB}"/>
          </ac:spMkLst>
        </pc:spChg>
      </pc:sldChg>
      <pc:sldChg chg="addSp modSp new del mod">
        <pc:chgData name="Lotte de Laat" userId="15de91df-583f-4d70-b778-ea26560819e4" providerId="ADAL" clId="{48F5ED4F-BF51-4CA0-9410-4B2F73520EC2}" dt="2022-12-19T17:43:17.115" v="796" actId="2696"/>
        <pc:sldMkLst>
          <pc:docMk/>
          <pc:sldMk cId="2089577770" sldId="282"/>
        </pc:sldMkLst>
        <pc:spChg chg="mod">
          <ac:chgData name="Lotte de Laat" userId="15de91df-583f-4d70-b778-ea26560819e4" providerId="ADAL" clId="{48F5ED4F-BF51-4CA0-9410-4B2F73520EC2}" dt="2022-12-19T17:40:10.217" v="270" actId="20577"/>
          <ac:spMkLst>
            <pc:docMk/>
            <pc:sldMk cId="2089577770" sldId="282"/>
            <ac:spMk id="2" creationId="{BD877503-86D5-346B-AC13-0D34D75DD4AC}"/>
          </ac:spMkLst>
        </pc:spChg>
        <pc:spChg chg="mod">
          <ac:chgData name="Lotte de Laat" userId="15de91df-583f-4d70-b778-ea26560819e4" providerId="ADAL" clId="{48F5ED4F-BF51-4CA0-9410-4B2F73520EC2}" dt="2022-12-19T17:40:00.908" v="269" actId="20577"/>
          <ac:spMkLst>
            <pc:docMk/>
            <pc:sldMk cId="2089577770" sldId="282"/>
            <ac:spMk id="3" creationId="{A1748DCC-A211-56EB-100C-191BA6E22CE8}"/>
          </ac:spMkLst>
        </pc:spChg>
        <pc:picChg chg="add mod">
          <ac:chgData name="Lotte de Laat" userId="15de91df-583f-4d70-b778-ea26560819e4" providerId="ADAL" clId="{48F5ED4F-BF51-4CA0-9410-4B2F73520EC2}" dt="2022-12-19T17:38:57.529" v="136" actId="167"/>
          <ac:picMkLst>
            <pc:docMk/>
            <pc:sldMk cId="2089577770" sldId="282"/>
            <ac:picMk id="1026" creationId="{90B3C974-0856-4E46-EF58-F1DCFD6352C6}"/>
          </ac:picMkLst>
        </pc:picChg>
      </pc:sldChg>
      <pc:sldChg chg="addSp delSp modSp new mod">
        <pc:chgData name="Lotte de Laat" userId="15de91df-583f-4d70-b778-ea26560819e4" providerId="ADAL" clId="{48F5ED4F-BF51-4CA0-9410-4B2F73520EC2}" dt="2022-12-19T17:46:41.004" v="935" actId="1076"/>
        <pc:sldMkLst>
          <pc:docMk/>
          <pc:sldMk cId="2702892619" sldId="283"/>
        </pc:sldMkLst>
        <pc:spChg chg="mod">
          <ac:chgData name="Lotte de Laat" userId="15de91df-583f-4d70-b778-ea26560819e4" providerId="ADAL" clId="{48F5ED4F-BF51-4CA0-9410-4B2F73520EC2}" dt="2022-12-19T17:43:53.407" v="809" actId="207"/>
          <ac:spMkLst>
            <pc:docMk/>
            <pc:sldMk cId="2702892619" sldId="283"/>
            <ac:spMk id="2" creationId="{F1F1E66C-2F39-C9BB-8155-4A579A720B39}"/>
          </ac:spMkLst>
        </pc:spChg>
        <pc:spChg chg="del">
          <ac:chgData name="Lotte de Laat" userId="15de91df-583f-4d70-b778-ea26560819e4" providerId="ADAL" clId="{48F5ED4F-BF51-4CA0-9410-4B2F73520EC2}" dt="2022-12-19T17:40:26.895" v="274"/>
          <ac:spMkLst>
            <pc:docMk/>
            <pc:sldMk cId="2702892619" sldId="283"/>
            <ac:spMk id="3" creationId="{EE5E717D-5313-ADF8-17C1-FDC7384E1E35}"/>
          </ac:spMkLst>
        </pc:spChg>
        <pc:spChg chg="add del">
          <ac:chgData name="Lotte de Laat" userId="15de91df-583f-4d70-b778-ea26560819e4" providerId="ADAL" clId="{48F5ED4F-BF51-4CA0-9410-4B2F73520EC2}" dt="2022-12-19T17:40:18.110" v="273" actId="21"/>
          <ac:spMkLst>
            <pc:docMk/>
            <pc:sldMk cId="2702892619" sldId="283"/>
            <ac:spMk id="5" creationId="{B32D4FEF-FC89-CDE6-282F-1DBDD8B57BFA}"/>
          </ac:spMkLst>
        </pc:spChg>
        <pc:spChg chg="add mod">
          <ac:chgData name="Lotte de Laat" userId="15de91df-583f-4d70-b778-ea26560819e4" providerId="ADAL" clId="{48F5ED4F-BF51-4CA0-9410-4B2F73520EC2}" dt="2022-12-19T17:44:28.473" v="934" actId="20577"/>
          <ac:spMkLst>
            <pc:docMk/>
            <pc:sldMk cId="2702892619" sldId="283"/>
            <ac:spMk id="7" creationId="{E22AB9AD-0204-83FA-54D7-3F05A8766EA4}"/>
          </ac:spMkLst>
        </pc:spChg>
        <pc:picChg chg="add mod">
          <ac:chgData name="Lotte de Laat" userId="15de91df-583f-4d70-b778-ea26560819e4" providerId="ADAL" clId="{48F5ED4F-BF51-4CA0-9410-4B2F73520EC2}" dt="2022-12-19T17:46:41.004" v="935" actId="1076"/>
          <ac:picMkLst>
            <pc:docMk/>
            <pc:sldMk cId="2702892619" sldId="283"/>
            <ac:picMk id="2050" creationId="{EED9AC00-5F9C-4D49-D43D-FED69B8D3477}"/>
          </ac:picMkLst>
        </pc:picChg>
      </pc:sldChg>
      <pc:sldChg chg="addSp modSp new mod">
        <pc:chgData name="Lotte de Laat" userId="15de91df-583f-4d70-b778-ea26560819e4" providerId="ADAL" clId="{48F5ED4F-BF51-4CA0-9410-4B2F73520EC2}" dt="2022-12-20T08:52:35.492" v="1355" actId="20577"/>
        <pc:sldMkLst>
          <pc:docMk/>
          <pc:sldMk cId="2181076137" sldId="284"/>
        </pc:sldMkLst>
        <pc:spChg chg="mod">
          <ac:chgData name="Lotte de Laat" userId="15de91df-583f-4d70-b778-ea26560819e4" providerId="ADAL" clId="{48F5ED4F-BF51-4CA0-9410-4B2F73520EC2}" dt="2022-12-20T08:46:45.465" v="1149" actId="113"/>
          <ac:spMkLst>
            <pc:docMk/>
            <pc:sldMk cId="2181076137" sldId="284"/>
            <ac:spMk id="2" creationId="{35C8D589-6223-B606-EE44-82D83949C7E6}"/>
          </ac:spMkLst>
        </pc:spChg>
        <pc:spChg chg="mod">
          <ac:chgData name="Lotte de Laat" userId="15de91df-583f-4d70-b778-ea26560819e4" providerId="ADAL" clId="{48F5ED4F-BF51-4CA0-9410-4B2F73520EC2}" dt="2022-12-20T08:52:35.492" v="1355" actId="20577"/>
          <ac:spMkLst>
            <pc:docMk/>
            <pc:sldMk cId="2181076137" sldId="284"/>
            <ac:spMk id="3" creationId="{7F52F935-156A-5C66-FDA5-0B62408353C6}"/>
          </ac:spMkLst>
        </pc:spChg>
        <pc:spChg chg="add mod">
          <ac:chgData name="Lotte de Laat" userId="15de91df-583f-4d70-b778-ea26560819e4" providerId="ADAL" clId="{48F5ED4F-BF51-4CA0-9410-4B2F73520EC2}" dt="2022-12-20T08:52:27.988" v="1353" actId="1076"/>
          <ac:spMkLst>
            <pc:docMk/>
            <pc:sldMk cId="2181076137" sldId="284"/>
            <ac:spMk id="4" creationId="{EE20959E-BE24-5C12-9A71-16B4C459F380}"/>
          </ac:spMkLst>
        </pc:spChg>
        <pc:spChg chg="add mod">
          <ac:chgData name="Lotte de Laat" userId="15de91df-583f-4d70-b778-ea26560819e4" providerId="ADAL" clId="{48F5ED4F-BF51-4CA0-9410-4B2F73520EC2}" dt="2022-12-20T08:52:15.992" v="1349" actId="20577"/>
          <ac:spMkLst>
            <pc:docMk/>
            <pc:sldMk cId="2181076137" sldId="284"/>
            <ac:spMk id="5" creationId="{29038F39-A797-9E2B-22F3-FEDEB64C077A}"/>
          </ac:spMkLst>
        </pc:spChg>
      </pc:sldChg>
      <pc:sldChg chg="modSp new del mod">
        <pc:chgData name="Lotte de Laat" userId="15de91df-583f-4d70-b778-ea26560819e4" providerId="ADAL" clId="{48F5ED4F-BF51-4CA0-9410-4B2F73520EC2}" dt="2022-12-20T10:43:44.732" v="1640" actId="2696"/>
        <pc:sldMkLst>
          <pc:docMk/>
          <pc:sldMk cId="3486383953" sldId="285"/>
        </pc:sldMkLst>
        <pc:spChg chg="mod">
          <ac:chgData name="Lotte de Laat" userId="15de91df-583f-4d70-b778-ea26560819e4" providerId="ADAL" clId="{48F5ED4F-BF51-4CA0-9410-4B2F73520EC2}" dt="2022-12-20T10:12:12.952" v="1639" actId="20577"/>
          <ac:spMkLst>
            <pc:docMk/>
            <pc:sldMk cId="3486383953" sldId="285"/>
            <ac:spMk id="3" creationId="{1DD511B6-F989-610E-54DA-B725EA3FBF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20-12-2022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3</a:t>
            </a:fld>
            <a:endParaRPr lang="nl-NL"/>
          </a:p>
        </p:txBody>
      </p:sp>
    </p:spTree>
    <p:extLst>
      <p:ext uri="{BB962C8B-B14F-4D97-AF65-F5344CB8AC3E}">
        <p14:creationId xmlns:p14="http://schemas.microsoft.com/office/powerpoint/2010/main" val="90265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232A33"/>
                </a:solidFill>
                <a:effectLst/>
                <a:latin typeface="Theinhardt-Medium"/>
              </a:rPr>
              <a:t>People (de menselijke kant): aandacht voor mensen, medewerkers en gesprekspartners.</a:t>
            </a:r>
          </a:p>
          <a:p>
            <a:pPr algn="l">
              <a:buFont typeface="Arial" panose="020B0604020202020204" pitchFamily="34" charset="0"/>
              <a:buChar char="•"/>
            </a:pPr>
            <a:r>
              <a:rPr lang="nl-NL" b="0" i="0" dirty="0" err="1">
                <a:solidFill>
                  <a:srgbClr val="232A33"/>
                </a:solidFill>
                <a:effectLst/>
                <a:latin typeface="Theinhardt-Medium"/>
              </a:rPr>
              <a:t>Planet</a:t>
            </a:r>
            <a:r>
              <a:rPr lang="nl-NL" b="0" i="0" dirty="0">
                <a:solidFill>
                  <a:srgbClr val="232A33"/>
                </a:solidFill>
                <a:effectLst/>
                <a:latin typeface="Theinhardt-Medium"/>
              </a:rPr>
              <a:t> (milieu en energie): aandacht voor milieu, maatschappij, grondstoffen en alternatieven, nu en in de toekomst.</a:t>
            </a:r>
          </a:p>
          <a:p>
            <a:pPr algn="l">
              <a:buFont typeface="Arial" panose="020B0604020202020204" pitchFamily="34" charset="0"/>
              <a:buChar char="•"/>
            </a:pPr>
            <a:r>
              <a:rPr lang="nl-NL" b="0" i="0" dirty="0">
                <a:solidFill>
                  <a:srgbClr val="232A33"/>
                </a:solidFill>
                <a:effectLst/>
                <a:latin typeface="Theinhardt-Medium"/>
              </a:rPr>
              <a:t>Profit (de financiële kant): aandacht voor de markt en de noodzakelijkheid van winst en continuïteit voor een onderneming.</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4</a:t>
            </a:fld>
            <a:endParaRPr lang="nl-NL"/>
          </a:p>
        </p:txBody>
      </p:sp>
    </p:spTree>
    <p:extLst>
      <p:ext uri="{BB962C8B-B14F-4D97-AF65-F5344CB8AC3E}">
        <p14:creationId xmlns:p14="http://schemas.microsoft.com/office/powerpoint/2010/main" val="141239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Barometer groene evenementen, is een certificaat. </a:t>
            </a:r>
            <a:br>
              <a:rPr lang="nl-NL" dirty="0"/>
            </a:br>
            <a:r>
              <a:rPr lang="nl-NL" dirty="0"/>
              <a:t>Als evenement organisatie kan je je </a:t>
            </a:r>
            <a:r>
              <a:rPr lang="nl-NL" dirty="0" err="1"/>
              <a:t>cenrtificeren</a:t>
            </a:r>
            <a:r>
              <a:rPr lang="nl-NL" dirty="0"/>
              <a:t> voor deze keurmerken. </a:t>
            </a:r>
          </a:p>
          <a:p>
            <a:pPr algn="l" fontAlgn="base"/>
            <a:r>
              <a:rPr lang="nl-NL" b="1" i="0" dirty="0">
                <a:solidFill>
                  <a:srgbClr val="666666"/>
                </a:solidFill>
                <a:effectLst/>
                <a:latin typeface="Exo"/>
              </a:rPr>
              <a:t>Het behalen van een keurmerk heeft veel bewezen voordelen;</a:t>
            </a:r>
            <a:endParaRPr lang="nl-NL" b="0" i="0" dirty="0">
              <a:solidFill>
                <a:srgbClr val="666666"/>
              </a:solidFill>
              <a:effectLst/>
              <a:latin typeface="Exo"/>
            </a:endParaRPr>
          </a:p>
          <a:p>
            <a:pPr algn="l" fontAlgn="base">
              <a:buFont typeface="Arial" panose="020B0604020202020204" pitchFamily="34" charset="0"/>
              <a:buChar char="•"/>
            </a:pPr>
            <a:r>
              <a:rPr lang="nl-NL" b="0" i="0" dirty="0">
                <a:solidFill>
                  <a:srgbClr val="666666"/>
                </a:solidFill>
                <a:effectLst/>
                <a:latin typeface="Exo"/>
              </a:rPr>
              <a:t>Het geeft inzicht in de duurzaamheidsprestaties van uw festival;</a:t>
            </a:r>
          </a:p>
          <a:p>
            <a:pPr algn="l" fontAlgn="base">
              <a:buFont typeface="Arial" panose="020B0604020202020204" pitchFamily="34" charset="0"/>
              <a:buChar char="•"/>
            </a:pPr>
            <a:r>
              <a:rPr lang="nl-NL" b="0" i="0" dirty="0">
                <a:solidFill>
                  <a:srgbClr val="666666"/>
                </a:solidFill>
                <a:effectLst/>
                <a:latin typeface="Exo"/>
              </a:rPr>
              <a:t>Het leidt tot kostenbesparing door gericht met duurzaamheid aan de slag te gaan;</a:t>
            </a:r>
          </a:p>
          <a:p>
            <a:pPr algn="l" fontAlgn="base">
              <a:buFont typeface="Arial" panose="020B0604020202020204" pitchFamily="34" charset="0"/>
              <a:buChar char="•"/>
            </a:pPr>
            <a:r>
              <a:rPr lang="nl-NL" b="0" i="0" dirty="0">
                <a:solidFill>
                  <a:srgbClr val="666666"/>
                </a:solidFill>
                <a:effectLst/>
                <a:latin typeface="Exo"/>
              </a:rPr>
              <a:t>Het geeft onderscheid aan hoe festivals zich onderling verhouden op gebied van duurzaamheid;</a:t>
            </a:r>
          </a:p>
          <a:p>
            <a:pPr algn="l" fontAlgn="base">
              <a:buFont typeface="Arial" panose="020B0604020202020204" pitchFamily="34" charset="0"/>
              <a:buChar char="•"/>
            </a:pPr>
            <a:r>
              <a:rPr lang="nl-NL" b="0" i="0" dirty="0">
                <a:solidFill>
                  <a:srgbClr val="666666"/>
                </a:solidFill>
                <a:effectLst/>
                <a:latin typeface="Exo"/>
              </a:rPr>
              <a:t>Met een keurmerk voldoet u aan de duurzaamheidscriteria die uw gemeente aan uw festival stelt:</a:t>
            </a:r>
          </a:p>
          <a:p>
            <a:pPr algn="l" fontAlgn="base">
              <a:buFont typeface="Arial" panose="020B0604020202020204" pitchFamily="34" charset="0"/>
              <a:buChar char="•"/>
            </a:pPr>
            <a:r>
              <a:rPr lang="nl-NL" b="0" i="0" dirty="0">
                <a:solidFill>
                  <a:srgbClr val="666666"/>
                </a:solidFill>
                <a:effectLst/>
                <a:latin typeface="Exo"/>
              </a:rPr>
              <a:t>Het kennisniveau rondom duurzaamheid binnen uw organisatie blijft op peil doordat trends in de markt in het keurmerk worden gevolgd. Daarmee houdt het de organisatie bij de les;</a:t>
            </a:r>
          </a:p>
          <a:p>
            <a:pPr algn="l" fontAlgn="base">
              <a:buFont typeface="Arial" panose="020B0604020202020204" pitchFamily="34" charset="0"/>
              <a:buChar char="•"/>
            </a:pPr>
            <a:r>
              <a:rPr lang="nl-NL" b="0" i="0" dirty="0">
                <a:solidFill>
                  <a:srgbClr val="666666"/>
                </a:solidFill>
                <a:effectLst/>
                <a:latin typeface="Exo"/>
              </a:rPr>
              <a:t>Een keurmerk behartigt de belangen van stakeholders; er wordt aantoonbaar gemaakt dat een evenement duurzaam is;</a:t>
            </a:r>
          </a:p>
          <a:p>
            <a:pPr algn="l" fontAlgn="base">
              <a:buFont typeface="Arial" panose="020B0604020202020204" pitchFamily="34" charset="0"/>
              <a:buChar char="•"/>
            </a:pPr>
            <a:r>
              <a:rPr lang="nl-NL" b="0" i="0" dirty="0">
                <a:solidFill>
                  <a:srgbClr val="666666"/>
                </a:solidFill>
                <a:effectLst/>
                <a:latin typeface="Exo"/>
              </a:rPr>
              <a:t>Het verhoogt de bezoekerstevredenheid en verbetert het imago van de organisatie</a:t>
            </a:r>
          </a:p>
          <a:p>
            <a:pPr algn="l" fontAlgn="base">
              <a:buFont typeface="Arial" panose="020B0604020202020204" pitchFamily="34" charset="0"/>
              <a:buChar char="•"/>
            </a:pPr>
            <a:r>
              <a:rPr lang="nl-NL" b="0" i="0" dirty="0">
                <a:solidFill>
                  <a:srgbClr val="666666"/>
                </a:solidFill>
                <a:effectLst/>
                <a:latin typeface="Exo"/>
              </a:rPr>
              <a:t>Een duurzaamheidskeurmerk biedt voordelen bij investeringen en </a:t>
            </a:r>
            <a:r>
              <a:rPr lang="nl-NL" b="0" i="0" dirty="0" err="1">
                <a:solidFill>
                  <a:srgbClr val="666666"/>
                </a:solidFill>
                <a:effectLst/>
                <a:latin typeface="Exo"/>
              </a:rPr>
              <a:t>subsudies</a:t>
            </a:r>
            <a:r>
              <a:rPr lang="nl-NL" b="0" i="0" dirty="0">
                <a:solidFill>
                  <a:srgbClr val="666666"/>
                </a:solidFill>
                <a:effectLst/>
                <a:latin typeface="Exo"/>
              </a:rPr>
              <a:t>;</a:t>
            </a:r>
          </a:p>
          <a:p>
            <a:pPr algn="l" fontAlgn="base">
              <a:buFont typeface="Arial" panose="020B0604020202020204" pitchFamily="34" charset="0"/>
              <a:buChar char="•"/>
            </a:pPr>
            <a:r>
              <a:rPr lang="nl-NL" b="0" i="0" dirty="0">
                <a:solidFill>
                  <a:srgbClr val="666666"/>
                </a:solidFill>
                <a:effectLst/>
                <a:latin typeface="Exo"/>
              </a:rPr>
              <a:t>Een keurmerk geeft een doel, richting en structuur aan inspanningen rondom duurzaamheid;</a:t>
            </a:r>
          </a:p>
          <a:p>
            <a:pPr algn="l" fontAlgn="base">
              <a:buFont typeface="Arial" panose="020B0604020202020204" pitchFamily="34" charset="0"/>
              <a:buChar char="•"/>
            </a:pPr>
            <a:r>
              <a:rPr lang="nl-NL" b="0" i="0" dirty="0">
                <a:solidFill>
                  <a:srgbClr val="666666"/>
                </a:solidFill>
                <a:effectLst/>
                <a:latin typeface="Exo"/>
              </a:rPr>
              <a:t>Uit de audit die aan keurmerkverlening vooraf gaat, leert de organisatie of het festival voldoet aan de van te voren vastgestelde criteria en bovendien waar verbetering mogelijk is. Auditoren zijn ervaren deskundigen die externe kennis in uw organisatie brengen.</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8</a:t>
            </a:fld>
            <a:endParaRPr lang="nl-NL"/>
          </a:p>
        </p:txBody>
      </p:sp>
    </p:spTree>
    <p:extLst>
      <p:ext uri="{BB962C8B-B14F-4D97-AF65-F5344CB8AC3E}">
        <p14:creationId xmlns:p14="http://schemas.microsoft.com/office/powerpoint/2010/main" val="27899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10</a:t>
            </a:fld>
            <a:endParaRPr lang="nl-NL"/>
          </a:p>
        </p:txBody>
      </p:sp>
    </p:spTree>
    <p:extLst>
      <p:ext uri="{BB962C8B-B14F-4D97-AF65-F5344CB8AC3E}">
        <p14:creationId xmlns:p14="http://schemas.microsoft.com/office/powerpoint/2010/main" val="56850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14</a:t>
            </a:fld>
            <a:endParaRPr lang="nl-NL"/>
          </a:p>
        </p:txBody>
      </p:sp>
    </p:spTree>
    <p:extLst>
      <p:ext uri="{BB962C8B-B14F-4D97-AF65-F5344CB8AC3E}">
        <p14:creationId xmlns:p14="http://schemas.microsoft.com/office/powerpoint/2010/main" val="420484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15</a:t>
            </a:fld>
            <a:endParaRPr lang="nl-NL"/>
          </a:p>
        </p:txBody>
      </p:sp>
    </p:spTree>
    <p:extLst>
      <p:ext uri="{BB962C8B-B14F-4D97-AF65-F5344CB8AC3E}">
        <p14:creationId xmlns:p14="http://schemas.microsoft.com/office/powerpoint/2010/main" val="3076326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20-12-2022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20-12-2022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20-12-2022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20-12-2022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030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DFED390-F77C-4CDE-BB93-EE6416285244}" type="datetimeFigureOut">
              <a:rPr lang="nl-NL" smtClean="0"/>
              <a:pPr/>
              <a:t>20-12-2022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3308CA-A037-474B-AA6E-6C7C048F3532}" type="slidenum">
              <a:rPr lang="nl-NL" smtClean="0"/>
              <a:pPr/>
              <a:t>‹nr.›</a:t>
            </a:fld>
            <a:endParaRPr lang="nl-NL"/>
          </a:p>
        </p:txBody>
      </p:sp>
    </p:spTree>
    <p:extLst>
      <p:ext uri="{BB962C8B-B14F-4D97-AF65-F5344CB8AC3E}">
        <p14:creationId xmlns:p14="http://schemas.microsoft.com/office/powerpoint/2010/main" val="74749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DFED390-F77C-4CDE-BB93-EE6416285244}" type="datetimeFigureOut">
              <a:rPr lang="nl-NL" smtClean="0"/>
              <a:pPr/>
              <a:t>20-12-2022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3308CA-A037-474B-AA6E-6C7C048F3532}" type="slidenum">
              <a:rPr lang="nl-NL" smtClean="0"/>
              <a:pPr/>
              <a:t>‹nr.›</a:t>
            </a:fld>
            <a:endParaRPr lang="nl-NL"/>
          </a:p>
        </p:txBody>
      </p:sp>
    </p:spTree>
    <p:extLst>
      <p:ext uri="{BB962C8B-B14F-4D97-AF65-F5344CB8AC3E}">
        <p14:creationId xmlns:p14="http://schemas.microsoft.com/office/powerpoint/2010/main" val="124910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DFED390-F77C-4CDE-BB93-EE6416285244}" type="datetimeFigureOut">
              <a:rPr lang="nl-NL" smtClean="0"/>
              <a:pPr/>
              <a:t>20-12-2022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3308CA-A037-474B-AA6E-6C7C048F3532}" type="slidenum">
              <a:rPr lang="nl-NL" smtClean="0"/>
              <a:pPr/>
              <a:t>‹nr.›</a:t>
            </a:fld>
            <a:endParaRPr lang="nl-NL"/>
          </a:p>
        </p:txBody>
      </p:sp>
    </p:spTree>
    <p:extLst>
      <p:ext uri="{BB962C8B-B14F-4D97-AF65-F5344CB8AC3E}">
        <p14:creationId xmlns:p14="http://schemas.microsoft.com/office/powerpoint/2010/main" val="274064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20-12-2022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2" r:id="rId4"/>
    <p:sldLayoutId id="2147483664" r:id="rId5"/>
    <p:sldLayoutId id="2147483665" r:id="rId6"/>
    <p:sldLayoutId id="21474836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vasim-nijmegen.nl/"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www.strandbarstek.n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milieukeur.nl/barometer-duurzame-evenementen/#:~:text=Stichting%20Duurzaam%20Organiseren%20heeft%20in,op%20brons%2C%20zilver%20of%20gou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duurzaamevenement.n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yuverta.sharepoint.com/:w:/s/2223_S-YN-V-SM41/EavqLW45iv1Puomm2ZHWTxgBkQvNj-symJZdZ3sAFyz7TQ?e=vaLi0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gD4EpxUxPn8?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a:cs typeface="Arial"/>
              </a:rPr>
              <a:t>Les 5 </a:t>
            </a:r>
            <a:r>
              <a:rPr lang="nl-NL" sz="4400" dirty="0">
                <a:solidFill>
                  <a:srgbClr val="B8A1FF"/>
                </a:solidFill>
                <a:latin typeface="Arial"/>
                <a:cs typeface="Arial"/>
              </a:rPr>
              <a:t>|</a:t>
            </a:r>
            <a:r>
              <a:rPr lang="nl-NL" sz="4400" b="1" dirty="0">
                <a:solidFill>
                  <a:srgbClr val="B8A1FF"/>
                </a:solidFill>
                <a:latin typeface="Arial"/>
                <a:cs typeface="Arial"/>
              </a:rPr>
              <a:t> periode 2 </a:t>
            </a:r>
            <a:r>
              <a:rPr lang="nl-NL" sz="4400" dirty="0">
                <a:solidFill>
                  <a:srgbClr val="B8A1FF"/>
                </a:solidFill>
                <a:latin typeface="Arial"/>
                <a:cs typeface="Arial"/>
              </a:rPr>
              <a:t>|</a:t>
            </a:r>
            <a:r>
              <a:rPr lang="nl-NL" sz="4400" b="1" dirty="0">
                <a:solidFill>
                  <a:srgbClr val="B8A1FF"/>
                </a:solidFill>
                <a:latin typeface="Arial"/>
                <a:cs typeface="Arial"/>
              </a:rPr>
              <a:t> leerjaar 1</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16200"/>
            <a:ext cx="2562138" cy="90985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a:cs typeface="Arial"/>
              </a:rPr>
              <a:t>Specialisatie: </a:t>
            </a:r>
            <a:r>
              <a:rPr lang="nl-NL" sz="1200" dirty="0">
                <a:solidFill>
                  <a:srgbClr val="000644"/>
                </a:solidFill>
                <a:latin typeface="Arial"/>
                <a:cs typeface="Arial"/>
              </a:rPr>
              <a:t>Vrijetijd</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17535"/>
            <a:ext cx="3655006" cy="3015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0" indent="0">
              <a:buNone/>
            </a:pPr>
            <a:r>
              <a:rPr lang="nl-NL" sz="1800" dirty="0">
                <a:solidFill>
                  <a:srgbClr val="000000"/>
                </a:solidFill>
                <a:latin typeface="Arial"/>
                <a:cs typeface="Arial"/>
              </a:rPr>
              <a:t>Aan het einde van de les kan je de begrippen uitleggen</a:t>
            </a:r>
            <a:endParaRPr lang="nl-NL" dirty="0"/>
          </a:p>
          <a:p>
            <a:pPr>
              <a:buFont typeface="Wingdings" panose="05000000000000000000" pitchFamily="2" charset="2"/>
              <a:buChar char="ü"/>
            </a:pPr>
            <a:r>
              <a:rPr lang="nl-NL" sz="1800" dirty="0">
                <a:latin typeface="Arial"/>
                <a:cs typeface="Arial"/>
              </a:rPr>
              <a:t>duurzaamheid</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1800" dirty="0">
                <a:latin typeface="Arial"/>
                <a:cs typeface="Arial"/>
              </a:rPr>
              <a:t>verduurzamen</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1800" dirty="0">
                <a:latin typeface="Arial"/>
                <a:cs typeface="Arial"/>
              </a:rPr>
              <a:t>keurmerken</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1800" dirty="0" err="1">
                <a:latin typeface="Arial"/>
                <a:cs typeface="Arial"/>
              </a:rPr>
              <a:t>sustainability</a:t>
            </a:r>
            <a:endParaRPr lang="nl-NL" sz="1800" dirty="0" err="1">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70860788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690988">
                  <a:extLst>
                    <a:ext uri="{9D8B030D-6E8A-4147-A177-3AD203B41FA5}">
                      <a16:colId xmlns:a16="http://schemas.microsoft.com/office/drawing/2014/main" val="648769890"/>
                    </a:ext>
                  </a:extLst>
                </a:gridCol>
                <a:gridCol w="786830">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688072">
                  <a:extLst>
                    <a:ext uri="{9D8B030D-6E8A-4147-A177-3AD203B41FA5}">
                      <a16:colId xmlns:a16="http://schemas.microsoft.com/office/drawing/2014/main" val="4042337055"/>
                    </a:ext>
                  </a:extLst>
                </a:gridCol>
                <a:gridCol w="789746">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sngStrike" kern="1200" dirty="0">
                          <a:solidFill>
                            <a:schemeClr val="bg1">
                              <a:lumMod val="75000"/>
                            </a:schemeClr>
                          </a:solidFill>
                        </a:rPr>
                        <a:t>Week 1</a:t>
                      </a:r>
                      <a:endParaRPr lang="nl-NL" sz="1200" b="1" strike="sngStrike" kern="1200" dirty="0">
                        <a:solidFill>
                          <a:schemeClr val="bg1">
                            <a:lumMod val="7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1">
                              <a:lumMod val="75000"/>
                            </a:schemeClr>
                          </a:solidFill>
                        </a:rPr>
                        <a:t>Week 3</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lumMod val="85000"/>
                              <a:lumOff val="15000"/>
                            </a:schemeClr>
                          </a:solidFill>
                        </a:rPr>
                        <a:t>Week 5</a:t>
                      </a:r>
                      <a:endParaRPr lang="nl-NL" sz="1200" b="1" kern="1200" dirty="0">
                        <a:solidFill>
                          <a:schemeClr val="tx1">
                            <a:lumMod val="85000"/>
                            <a:lumOff val="1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413669" y="1702854"/>
            <a:ext cx="1137571" cy="970285"/>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635831" y="1726226"/>
            <a:ext cx="1097466" cy="942590"/>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22033" cy="1862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a:cs typeface="Arial"/>
              </a:rPr>
              <a:t> Verantwoording</a:t>
            </a:r>
            <a:endParaRPr lang="nl-NL" sz="1200" dirty="0">
              <a:solidFill>
                <a:srgbClr val="000000"/>
              </a:solidFill>
              <a:latin typeface="Arial"/>
              <a:cs typeface="Arial"/>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544011" y="4128719"/>
            <a:ext cx="1011007" cy="859996"/>
          </a:xfrm>
          <a:prstGeom prst="rect">
            <a:avLst/>
          </a:prstGeom>
        </p:spPr>
      </p:pic>
    </p:spTree>
    <p:extLst>
      <p:ext uri="{BB962C8B-B14F-4D97-AF65-F5344CB8AC3E}">
        <p14:creationId xmlns:p14="http://schemas.microsoft.com/office/powerpoint/2010/main" val="2229924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alphaModFix amt="20000"/>
          </a:blip>
          <a:stretch>
            <a:fillRect/>
          </a:stretch>
        </p:blipFill>
        <p:spPr>
          <a:xfrm>
            <a:off x="-226308" y="-304851"/>
            <a:ext cx="12400908" cy="7278792"/>
          </a:xfrm>
          <a:prstGeom prst="rect">
            <a:avLst/>
          </a:prstGeom>
        </p:spPr>
      </p:pic>
      <p:sp>
        <p:nvSpPr>
          <p:cNvPr id="3" name="Tijdelijke aanduiding voor inhoud 2"/>
          <p:cNvSpPr>
            <a:spLocks noGrp="1"/>
          </p:cNvSpPr>
          <p:nvPr>
            <p:ph idx="1"/>
          </p:nvPr>
        </p:nvSpPr>
        <p:spPr>
          <a:xfrm>
            <a:off x="0" y="1"/>
            <a:ext cx="6096000" cy="3429000"/>
          </a:xfrm>
          <a:ln>
            <a:solidFill>
              <a:schemeClr val="tx1"/>
            </a:solidFill>
          </a:ln>
        </p:spPr>
        <p:txBody>
          <a:bodyPr>
            <a:normAutofit/>
          </a:bodyPr>
          <a:lstStyle/>
          <a:p>
            <a:pPr marL="0" indent="0" algn="ctr">
              <a:buNone/>
            </a:pPr>
            <a:endParaRPr lang="nl-NL" sz="1400" b="0" i="0" dirty="0">
              <a:solidFill>
                <a:srgbClr val="F29016"/>
              </a:solidFill>
              <a:effectLst/>
              <a:latin typeface="Chelsea Market"/>
            </a:endParaRPr>
          </a:p>
          <a:p>
            <a:pPr marL="0" indent="0" algn="ctr">
              <a:buNone/>
            </a:pPr>
            <a:endParaRPr lang="nl-NL" sz="1400" dirty="0">
              <a:solidFill>
                <a:srgbClr val="F29016"/>
              </a:solidFill>
              <a:latin typeface="Chelsea Market"/>
            </a:endParaRPr>
          </a:p>
          <a:p>
            <a:pPr marL="0" indent="0" algn="ctr">
              <a:buNone/>
            </a:pPr>
            <a:r>
              <a:rPr lang="nl-NL" sz="1400" b="1" i="0" dirty="0">
                <a:solidFill>
                  <a:srgbClr val="7030A0"/>
                </a:solidFill>
                <a:effectLst/>
                <a:latin typeface="Chelsea Market"/>
              </a:rPr>
              <a:t>Evenementenorganisatie en Duurzaamheid</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duurzaamheidsbeleid</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milieucoördinatie</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calamiteitenplan</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verbruiksregistratie</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milieuvriendelijker papier en overig papiergebruik</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personeel</a:t>
            </a:r>
          </a:p>
          <a:p>
            <a:pPr algn="ctr">
              <a:lnSpc>
                <a:spcPct val="90000"/>
              </a:lnSpc>
            </a:pPr>
            <a:endParaRPr lang="nl-NL" sz="1400" dirty="0"/>
          </a:p>
          <a:p>
            <a:pPr algn="ctr">
              <a:lnSpc>
                <a:spcPct val="90000"/>
              </a:lnSpc>
            </a:pPr>
            <a:endParaRPr lang="nl-NL" sz="1400" dirty="0"/>
          </a:p>
          <a:p>
            <a:pPr algn="ctr">
              <a:lnSpc>
                <a:spcPct val="90000"/>
              </a:lnSpc>
            </a:pPr>
            <a:endParaRPr lang="nl-NL" sz="1400" dirty="0"/>
          </a:p>
        </p:txBody>
      </p:sp>
      <p:sp>
        <p:nvSpPr>
          <p:cNvPr id="9" name="Tijdelijke aanduiding voor inhoud 2">
            <a:extLst>
              <a:ext uri="{FF2B5EF4-FFF2-40B4-BE49-F238E27FC236}">
                <a16:creationId xmlns:a16="http://schemas.microsoft.com/office/drawing/2014/main" id="{80576D5C-65EF-6B53-E747-651FA6555519}"/>
              </a:ext>
            </a:extLst>
          </p:cNvPr>
          <p:cNvSpPr txBox="1">
            <a:spLocks/>
          </p:cNvSpPr>
          <p:nvPr/>
        </p:nvSpPr>
        <p:spPr>
          <a:xfrm>
            <a:off x="6103875" y="1"/>
            <a:ext cx="6096000" cy="342900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1400" b="0" i="0" dirty="0">
              <a:solidFill>
                <a:srgbClr val="F29016"/>
              </a:solidFill>
              <a:effectLst/>
              <a:latin typeface="Chelsea Market"/>
            </a:endParaRPr>
          </a:p>
          <a:p>
            <a:pPr marL="0" indent="0" algn="ctr">
              <a:buNone/>
            </a:pPr>
            <a:endParaRPr lang="nl-NL" sz="1400" dirty="0">
              <a:solidFill>
                <a:srgbClr val="F29016"/>
              </a:solidFill>
              <a:latin typeface="Chelsea Market"/>
            </a:endParaRPr>
          </a:p>
          <a:p>
            <a:pPr marL="0" indent="0" algn="ctr">
              <a:buNone/>
            </a:pPr>
            <a:r>
              <a:rPr lang="nl-NL" sz="1400" b="1" i="0" dirty="0">
                <a:solidFill>
                  <a:srgbClr val="7030A0"/>
                </a:solidFill>
                <a:effectLst/>
                <a:latin typeface="Chelsea Market"/>
              </a:rPr>
              <a:t>Energie</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energiebesparingsplan</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groene stroom</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buitenverwarming – en verlichting</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verlichting</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o.a. verwarming en koeling/ventilatie</a:t>
            </a:r>
          </a:p>
          <a:p>
            <a:pPr algn="ctr">
              <a:buFont typeface="Arial" panose="020B0604020202020204" pitchFamily="34" charset="0"/>
              <a:buChar char="•"/>
            </a:pPr>
            <a:r>
              <a:rPr lang="nl-NL" sz="1400" b="0" i="0" dirty="0">
                <a:solidFill>
                  <a:srgbClr val="212529"/>
                </a:solidFill>
                <a:effectLst/>
                <a:latin typeface="Roboto" panose="02000000000000000000" pitchFamily="2" charset="0"/>
              </a:rPr>
              <a:t>verlichting</a:t>
            </a:r>
          </a:p>
        </p:txBody>
      </p:sp>
      <p:sp>
        <p:nvSpPr>
          <p:cNvPr id="10" name="Tijdelijke aanduiding voor inhoud 2">
            <a:extLst>
              <a:ext uri="{FF2B5EF4-FFF2-40B4-BE49-F238E27FC236}">
                <a16:creationId xmlns:a16="http://schemas.microsoft.com/office/drawing/2014/main" id="{86CC34F3-A861-DE6A-112B-78CD9082B499}"/>
              </a:ext>
            </a:extLst>
          </p:cNvPr>
          <p:cNvSpPr txBox="1">
            <a:spLocks/>
          </p:cNvSpPr>
          <p:nvPr/>
        </p:nvSpPr>
        <p:spPr>
          <a:xfrm>
            <a:off x="17400" y="3428999"/>
            <a:ext cx="6096000" cy="342900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1600" b="0" i="0" dirty="0">
              <a:solidFill>
                <a:srgbClr val="F29016"/>
              </a:solidFill>
              <a:effectLst/>
              <a:latin typeface="Chelsea Market"/>
            </a:endParaRPr>
          </a:p>
          <a:p>
            <a:pPr marL="0" indent="0" algn="ctr">
              <a:buNone/>
            </a:pPr>
            <a:endParaRPr lang="nl-NL" sz="1600" dirty="0">
              <a:solidFill>
                <a:srgbClr val="F29016"/>
              </a:solidFill>
              <a:latin typeface="Chelsea Market"/>
            </a:endParaRPr>
          </a:p>
          <a:p>
            <a:pPr marL="0" indent="0" algn="ctr">
              <a:buNone/>
            </a:pPr>
            <a:r>
              <a:rPr lang="nl-NL" sz="1600" b="1" i="0" dirty="0">
                <a:solidFill>
                  <a:srgbClr val="7030A0"/>
                </a:solidFill>
                <a:effectLst/>
                <a:latin typeface="Chelsea Market"/>
              </a:rPr>
              <a:t>Water, Hygiëne en Schoonmaak</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waterplan</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verbod gebruik chloor en ammonia</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watertappunten</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aan- en afvoer (drink)water</a:t>
            </a:r>
          </a:p>
        </p:txBody>
      </p:sp>
      <p:sp>
        <p:nvSpPr>
          <p:cNvPr id="11" name="Tijdelijke aanduiding voor inhoud 2">
            <a:extLst>
              <a:ext uri="{FF2B5EF4-FFF2-40B4-BE49-F238E27FC236}">
                <a16:creationId xmlns:a16="http://schemas.microsoft.com/office/drawing/2014/main" id="{B484465A-8BA4-6A9B-2863-62B858490910}"/>
              </a:ext>
            </a:extLst>
          </p:cNvPr>
          <p:cNvSpPr txBox="1">
            <a:spLocks/>
          </p:cNvSpPr>
          <p:nvPr/>
        </p:nvSpPr>
        <p:spPr>
          <a:xfrm>
            <a:off x="6126225" y="3429000"/>
            <a:ext cx="6096000" cy="342900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1600" b="0" i="0" dirty="0">
              <a:solidFill>
                <a:srgbClr val="F29016"/>
              </a:solidFill>
              <a:effectLst/>
              <a:latin typeface="Chelsea Market"/>
            </a:endParaRPr>
          </a:p>
          <a:p>
            <a:pPr marL="0" indent="0" algn="ctr">
              <a:buNone/>
            </a:pPr>
            <a:endParaRPr lang="nl-NL" sz="1600" dirty="0">
              <a:solidFill>
                <a:srgbClr val="F29016"/>
              </a:solidFill>
              <a:latin typeface="Chelsea Market"/>
            </a:endParaRPr>
          </a:p>
          <a:p>
            <a:pPr marL="0" indent="0" algn="ctr">
              <a:buNone/>
            </a:pPr>
            <a:r>
              <a:rPr lang="nl-NL" sz="1600" b="1" i="0" dirty="0">
                <a:solidFill>
                  <a:srgbClr val="7030A0"/>
                </a:solidFill>
                <a:effectLst/>
                <a:latin typeface="Chelsea Market"/>
              </a:rPr>
              <a:t>Afval en grondstoffen</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afval- en grondstoffencoördinator</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afval- en grondstoffenplan</a:t>
            </a:r>
          </a:p>
          <a:p>
            <a:pPr algn="ctr">
              <a:buFont typeface="Arial" panose="020B0604020202020204" pitchFamily="34" charset="0"/>
              <a:buChar char="•"/>
            </a:pPr>
            <a:r>
              <a:rPr lang="nl-NL" sz="1600" b="0" i="0" dirty="0">
                <a:solidFill>
                  <a:srgbClr val="212529"/>
                </a:solidFill>
                <a:effectLst/>
                <a:latin typeface="Roboto" panose="02000000000000000000" pitchFamily="2" charset="0"/>
              </a:rPr>
              <a:t>gescheiden afval</a:t>
            </a:r>
          </a:p>
        </p:txBody>
      </p:sp>
    </p:spTree>
    <p:extLst>
      <p:ext uri="{BB962C8B-B14F-4D97-AF65-F5344CB8AC3E}">
        <p14:creationId xmlns:p14="http://schemas.microsoft.com/office/powerpoint/2010/main" val="105503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2691" y="609600"/>
            <a:ext cx="8457266" cy="895927"/>
          </a:xfrm>
        </p:spPr>
        <p:txBody>
          <a:bodyPr anchor="t">
            <a:normAutofit/>
          </a:bodyPr>
          <a:lstStyle/>
          <a:p>
            <a:r>
              <a:rPr lang="nl-NL" b="1" dirty="0">
                <a:solidFill>
                  <a:srgbClr val="B8A1FF"/>
                </a:solidFill>
              </a:rPr>
              <a:t>Barometer duurzame evenementen</a:t>
            </a:r>
          </a:p>
        </p:txBody>
      </p:sp>
      <p:sp>
        <p:nvSpPr>
          <p:cNvPr id="3" name="Tijdelijke aanduiding voor inhoud 2"/>
          <p:cNvSpPr>
            <a:spLocks noGrp="1"/>
          </p:cNvSpPr>
          <p:nvPr>
            <p:ph idx="1"/>
          </p:nvPr>
        </p:nvSpPr>
        <p:spPr>
          <a:xfrm>
            <a:off x="692727" y="2160590"/>
            <a:ext cx="5772728" cy="3749323"/>
          </a:xfrm>
        </p:spPr>
        <p:txBody>
          <a:bodyPr vert="horz" lIns="91440" tIns="45720" rIns="91440" bIns="45720" rtlCol="0" anchor="t">
            <a:normAutofit/>
          </a:bodyPr>
          <a:lstStyle/>
          <a:p>
            <a:pPr marL="0" indent="0">
              <a:buNone/>
            </a:pPr>
            <a:r>
              <a:rPr lang="nl-NL" sz="1500" b="1" dirty="0"/>
              <a:t>Voorbeeld: energie</a:t>
            </a:r>
          </a:p>
          <a:p>
            <a:r>
              <a:rPr lang="nl-NL" sz="1100" b="0" i="0" dirty="0">
                <a:solidFill>
                  <a:srgbClr val="111111"/>
                </a:solidFill>
                <a:effectLst/>
                <a:latin typeface="Open sans" panose="020B0604020202020204" pitchFamily="34" charset="0"/>
              </a:rPr>
              <a:t>Zonnepanelen</a:t>
            </a:r>
          </a:p>
          <a:p>
            <a:r>
              <a:rPr lang="nl-NL" sz="1100" b="0" i="0" dirty="0">
                <a:solidFill>
                  <a:srgbClr val="111111"/>
                </a:solidFill>
                <a:effectLst/>
                <a:latin typeface="Open sans" panose="020B0604020202020204" pitchFamily="34" charset="0"/>
              </a:rPr>
              <a:t>Kritisch bekijken hoe en welke AV wordt ingezet.</a:t>
            </a:r>
          </a:p>
          <a:p>
            <a:r>
              <a:rPr lang="nl-NL" sz="1100" b="0" i="0" dirty="0">
                <a:solidFill>
                  <a:srgbClr val="111111"/>
                </a:solidFill>
                <a:effectLst/>
                <a:latin typeface="Open sans" panose="020B0604020202020204" pitchFamily="34" charset="0"/>
              </a:rPr>
              <a:t>Meer draadloze technieken inzetten: bespaard op de kabels , vervoer , etc.</a:t>
            </a:r>
          </a:p>
          <a:p>
            <a:r>
              <a:rPr lang="nl-NL" sz="1100" b="0" i="0" dirty="0">
                <a:solidFill>
                  <a:srgbClr val="111111"/>
                </a:solidFill>
                <a:effectLst/>
                <a:latin typeface="Open sans" panose="020B0604020202020204" pitchFamily="34" charset="0"/>
              </a:rPr>
              <a:t>CO2 uitstoot compenseren maar beter nog voorkomen</a:t>
            </a:r>
          </a:p>
          <a:p>
            <a:r>
              <a:rPr lang="nl-NL" sz="1100" b="0" i="0" dirty="0">
                <a:solidFill>
                  <a:srgbClr val="111111"/>
                </a:solidFill>
                <a:effectLst/>
                <a:latin typeface="Open sans" panose="020B0604020202020204" pitchFamily="34" charset="0"/>
              </a:rPr>
              <a:t>Batterijen van microfoons hergebruiken.</a:t>
            </a:r>
          </a:p>
          <a:p>
            <a:r>
              <a:rPr lang="nl-NL" sz="1100" b="0" i="0" dirty="0">
                <a:solidFill>
                  <a:srgbClr val="111111"/>
                </a:solidFill>
                <a:effectLst/>
                <a:latin typeface="Open sans" panose="020B0604020202020204" pitchFamily="34" charset="0"/>
              </a:rPr>
              <a:t>Oplaadbare batterijen gebruiken in zenders.</a:t>
            </a:r>
          </a:p>
          <a:p>
            <a:r>
              <a:rPr lang="nl-NL" sz="1100" b="0" i="0" dirty="0">
                <a:solidFill>
                  <a:srgbClr val="111111"/>
                </a:solidFill>
                <a:effectLst/>
                <a:latin typeface="Open sans" panose="020B0604020202020204" pitchFamily="34" charset="0"/>
              </a:rPr>
              <a:t>Gebruik energie besparen de lampen zoals LED.</a:t>
            </a:r>
          </a:p>
          <a:p>
            <a:r>
              <a:rPr lang="nl-NL" sz="1100" b="0" i="0" dirty="0">
                <a:solidFill>
                  <a:srgbClr val="111111"/>
                </a:solidFill>
                <a:effectLst/>
                <a:latin typeface="Open sans" panose="020B0604020202020204" pitchFamily="34" charset="0"/>
              </a:rPr>
              <a:t>Zuinige techniek.</a:t>
            </a:r>
          </a:p>
          <a:p>
            <a:r>
              <a:rPr lang="nl-NL" sz="1100" b="0" i="0" dirty="0">
                <a:solidFill>
                  <a:srgbClr val="111111"/>
                </a:solidFill>
                <a:effectLst/>
                <a:latin typeface="Open sans" panose="020B0604020202020204" pitchFamily="34" charset="0"/>
              </a:rPr>
              <a:t>Warme truien dag.</a:t>
            </a:r>
          </a:p>
          <a:p>
            <a:r>
              <a:rPr lang="nl-NL" sz="1100" b="0" i="0" dirty="0">
                <a:solidFill>
                  <a:srgbClr val="111111"/>
                </a:solidFill>
                <a:effectLst/>
                <a:latin typeface="Open sans" panose="020B0604020202020204" pitchFamily="34" charset="0"/>
              </a:rPr>
              <a:t>Bewegingsmelders voor verlichting.</a:t>
            </a:r>
          </a:p>
          <a:p>
            <a:r>
              <a:rPr lang="nl-NL" sz="1100" b="0" i="0" dirty="0">
                <a:solidFill>
                  <a:srgbClr val="111111"/>
                </a:solidFill>
                <a:effectLst/>
                <a:latin typeface="Open sans" panose="020B0604020202020204" pitchFamily="34" charset="0"/>
              </a:rPr>
              <a:t>CO2 neutraal maken.</a:t>
            </a:r>
          </a:p>
          <a:p>
            <a:r>
              <a:rPr lang="nl-NL" sz="1100" dirty="0">
                <a:solidFill>
                  <a:srgbClr val="111111"/>
                </a:solidFill>
                <a:latin typeface="Open sans" panose="020B0604020202020204" pitchFamily="34" charset="0"/>
              </a:rPr>
              <a:t>Werken met partners die hier in kunnen bijdragen / ondersteunen</a:t>
            </a:r>
            <a:endParaRPr lang="nl-NL" sz="1500" dirty="0"/>
          </a:p>
          <a:p>
            <a:pPr>
              <a:lnSpc>
                <a:spcPct val="90000"/>
              </a:lnSpc>
            </a:pPr>
            <a:endParaRPr lang="nl-NL" sz="1500" dirty="0"/>
          </a:p>
          <a:p>
            <a:pPr>
              <a:lnSpc>
                <a:spcPct val="90000"/>
              </a:lnSpc>
            </a:pPr>
            <a:endParaRPr lang="nl-NL" sz="1500" dirty="0"/>
          </a:p>
        </p:txBody>
      </p:sp>
      <p:pic>
        <p:nvPicPr>
          <p:cNvPr id="4" name="Afbeelding 3"/>
          <p:cNvPicPr>
            <a:picLocks noChangeAspect="1"/>
          </p:cNvPicPr>
          <p:nvPr/>
        </p:nvPicPr>
        <p:blipFill>
          <a:blip r:embed="rId2"/>
          <a:stretch>
            <a:fillRect/>
          </a:stretch>
        </p:blipFill>
        <p:spPr>
          <a:xfrm>
            <a:off x="5588001" y="1946894"/>
            <a:ext cx="6045974" cy="3548723"/>
          </a:xfrm>
          <a:prstGeom prst="rect">
            <a:avLst/>
          </a:prstGeom>
        </p:spPr>
      </p:pic>
    </p:spTree>
    <p:extLst>
      <p:ext uri="{BB962C8B-B14F-4D97-AF65-F5344CB8AC3E}">
        <p14:creationId xmlns:p14="http://schemas.microsoft.com/office/powerpoint/2010/main" val="273260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e Vasim Nijmegen transformeert">
            <a:extLst>
              <a:ext uri="{FF2B5EF4-FFF2-40B4-BE49-F238E27FC236}">
                <a16:creationId xmlns:a16="http://schemas.microsoft.com/office/drawing/2014/main" id="{A03B0D47-8269-BBFA-C7FC-3B9669D9C55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1"/>
            <a:ext cx="12280900" cy="731628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65777FB-9F14-4923-B999-E19FF9311438}"/>
              </a:ext>
            </a:extLst>
          </p:cNvPr>
          <p:cNvSpPr>
            <a:spLocks noGrp="1"/>
          </p:cNvSpPr>
          <p:nvPr>
            <p:ph type="title"/>
          </p:nvPr>
        </p:nvSpPr>
        <p:spPr/>
        <p:txBody>
          <a:bodyPr/>
          <a:lstStyle/>
          <a:p>
            <a:r>
              <a:rPr lang="nl-NL" b="1" dirty="0">
                <a:solidFill>
                  <a:srgbClr val="7030A0"/>
                </a:solidFill>
              </a:rPr>
              <a:t>Opdracht</a:t>
            </a:r>
            <a:br>
              <a:rPr lang="nl-NL" b="1" dirty="0">
                <a:solidFill>
                  <a:srgbClr val="7030A0"/>
                </a:solidFill>
              </a:rPr>
            </a:br>
            <a:r>
              <a:rPr lang="nl-NL" b="1" dirty="0">
                <a:solidFill>
                  <a:srgbClr val="7030A0"/>
                </a:solidFill>
              </a:rPr>
              <a:t> 1. situatie</a:t>
            </a:r>
          </a:p>
        </p:txBody>
      </p:sp>
      <p:sp>
        <p:nvSpPr>
          <p:cNvPr id="3" name="Tijdelijke aanduiding voor inhoud 2">
            <a:extLst>
              <a:ext uri="{FF2B5EF4-FFF2-40B4-BE49-F238E27FC236}">
                <a16:creationId xmlns:a16="http://schemas.microsoft.com/office/drawing/2014/main" id="{308B2BDB-B83D-41E2-8C6F-F73C8D8509C6}"/>
              </a:ext>
            </a:extLst>
          </p:cNvPr>
          <p:cNvSpPr>
            <a:spLocks noGrp="1"/>
          </p:cNvSpPr>
          <p:nvPr>
            <p:ph idx="1"/>
          </p:nvPr>
        </p:nvSpPr>
        <p:spPr/>
        <p:txBody>
          <a:bodyPr vert="horz" lIns="91440" tIns="45720" rIns="91440" bIns="45720" rtlCol="0" anchor="t">
            <a:normAutofit lnSpcReduction="10000"/>
          </a:bodyPr>
          <a:lstStyle/>
          <a:p>
            <a:pPr>
              <a:buFont typeface="Wingdings" panose="05000000000000000000" pitchFamily="2" charset="2"/>
              <a:buChar char="§"/>
            </a:pPr>
            <a:r>
              <a:rPr lang="nl-NL" dirty="0"/>
              <a:t>Op het evenementen terrein van </a:t>
            </a:r>
            <a:r>
              <a:rPr lang="nl-NL" dirty="0">
                <a:hlinkClick r:id="rId3"/>
              </a:rPr>
              <a:t>Nyma / Vasim </a:t>
            </a:r>
            <a:r>
              <a:rPr lang="nl-NL" dirty="0"/>
              <a:t>wordt bij </a:t>
            </a:r>
            <a:r>
              <a:rPr lang="nl-NL" dirty="0">
                <a:hlinkClick r:id="rId4"/>
              </a:rPr>
              <a:t>Strandbarstek</a:t>
            </a:r>
            <a:r>
              <a:rPr lang="nl-NL" dirty="0"/>
              <a:t> een in de avond Stand Up Comedy event georganiseerd.</a:t>
            </a:r>
          </a:p>
          <a:p>
            <a:pPr marL="0" indent="0">
              <a:buNone/>
            </a:pPr>
            <a:endParaRPr lang="nl-NL" dirty="0"/>
          </a:p>
          <a:p>
            <a:pPr>
              <a:buFont typeface="Wingdings" panose="05000000000000000000" pitchFamily="2" charset="2"/>
              <a:buChar char="§"/>
            </a:pPr>
            <a:r>
              <a:rPr lang="nl-NL" dirty="0"/>
              <a:t>Het Nyma terrein is groot. Het bestaat uit binnen- en buitenterrein, een kade, strand, toiletgebouwen, opslagcontainers.</a:t>
            </a:r>
          </a:p>
          <a:p>
            <a:pPr>
              <a:buFont typeface="Wingdings" panose="05000000000000000000" pitchFamily="2" charset="2"/>
              <a:buChar char="§"/>
            </a:pPr>
            <a:endParaRPr lang="nl-NL" dirty="0"/>
          </a:p>
          <a:p>
            <a:pPr>
              <a:buFont typeface="Wingdings" panose="05000000000000000000" pitchFamily="2" charset="2"/>
              <a:buChar char="§"/>
            </a:pPr>
            <a:r>
              <a:rPr lang="nl-NL" dirty="0"/>
              <a:t>Strandbarstek is onderdeel van dit terrein. </a:t>
            </a:r>
          </a:p>
          <a:p>
            <a:pPr>
              <a:buFont typeface="Wingdings" panose="05000000000000000000" pitchFamily="2" charset="2"/>
              <a:buChar char="§"/>
            </a:pPr>
            <a:endParaRPr lang="nl-NL" dirty="0"/>
          </a:p>
          <a:p>
            <a:pPr>
              <a:buFont typeface="Wingdings" panose="05000000000000000000" pitchFamily="2" charset="2"/>
              <a:buChar char="§"/>
            </a:pPr>
            <a:r>
              <a:rPr lang="nl-NL" dirty="0"/>
              <a:t>De entree is € 7,50 euro per persoon.</a:t>
            </a:r>
          </a:p>
          <a:p>
            <a:pPr marL="0" indent="0">
              <a:buNone/>
            </a:pPr>
            <a:endParaRPr lang="nl-NL" dirty="0">
              <a:cs typeface="Calibri" panose="020F0502020204030204"/>
            </a:endParaRPr>
          </a:p>
          <a:p>
            <a:pPr marL="0" indent="0">
              <a:buNone/>
            </a:pPr>
            <a:endParaRPr lang="nl-NL" dirty="0">
              <a:cs typeface="Calibri" panose="020F0502020204030204"/>
            </a:endParaRPr>
          </a:p>
        </p:txBody>
      </p:sp>
    </p:spTree>
    <p:extLst>
      <p:ext uri="{BB962C8B-B14F-4D97-AF65-F5344CB8AC3E}">
        <p14:creationId xmlns:p14="http://schemas.microsoft.com/office/powerpoint/2010/main" val="312591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Wintertuin - Spoorpark Tilburg">
            <a:extLst>
              <a:ext uri="{FF2B5EF4-FFF2-40B4-BE49-F238E27FC236}">
                <a16:creationId xmlns:a16="http://schemas.microsoft.com/office/drawing/2014/main" id="{EED9AC00-5F9C-4D49-D43D-FED69B8D34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8352" y="3064454"/>
            <a:ext cx="8168520" cy="384601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1F1E66C-2F39-C9BB-8155-4A579A720B39}"/>
              </a:ext>
            </a:extLst>
          </p:cNvPr>
          <p:cNvSpPr>
            <a:spLocks noGrp="1"/>
          </p:cNvSpPr>
          <p:nvPr>
            <p:ph type="title"/>
          </p:nvPr>
        </p:nvSpPr>
        <p:spPr/>
        <p:txBody>
          <a:bodyPr/>
          <a:lstStyle/>
          <a:p>
            <a:r>
              <a:rPr lang="nl-NL" b="1" dirty="0">
                <a:solidFill>
                  <a:srgbClr val="B8A1FF"/>
                </a:solidFill>
              </a:rPr>
              <a:t>Opdracht 1: situatie </a:t>
            </a:r>
            <a:br>
              <a:rPr lang="nl-NL" b="1" dirty="0">
                <a:solidFill>
                  <a:srgbClr val="B8A1FF"/>
                </a:solidFill>
              </a:rPr>
            </a:br>
            <a:endParaRPr lang="nl-NL" b="1" dirty="0">
              <a:solidFill>
                <a:srgbClr val="B8A1FF"/>
              </a:solidFill>
            </a:endParaRPr>
          </a:p>
        </p:txBody>
      </p:sp>
      <p:sp>
        <p:nvSpPr>
          <p:cNvPr id="7" name="Tekstvak 6">
            <a:extLst>
              <a:ext uri="{FF2B5EF4-FFF2-40B4-BE49-F238E27FC236}">
                <a16:creationId xmlns:a16="http://schemas.microsoft.com/office/drawing/2014/main" id="{E22AB9AD-0204-83FA-54D7-3F05A8766EA4}"/>
              </a:ext>
            </a:extLst>
          </p:cNvPr>
          <p:cNvSpPr txBox="1"/>
          <p:nvPr/>
        </p:nvSpPr>
        <p:spPr>
          <a:xfrm>
            <a:off x="459606" y="1217795"/>
            <a:ext cx="6097604" cy="3693319"/>
          </a:xfrm>
          <a:prstGeom prst="rect">
            <a:avLst/>
          </a:prstGeom>
          <a:noFill/>
        </p:spPr>
        <p:txBody>
          <a:bodyPr wrap="square">
            <a:spAutoFit/>
          </a:bodyPr>
          <a:lstStyle/>
          <a:p>
            <a:pPr>
              <a:buFont typeface="Wingdings" panose="05000000000000000000" pitchFamily="2" charset="2"/>
              <a:buChar char="§"/>
            </a:pPr>
            <a:r>
              <a:rPr lang="nl-NL" b="1" dirty="0"/>
              <a:t>In het spoorpark was afgelopen weekend het winterevenement ’De Wintertuin’ in Tilburg </a:t>
            </a:r>
          </a:p>
          <a:p>
            <a:pPr>
              <a:buFont typeface="Wingdings" panose="05000000000000000000" pitchFamily="2" charset="2"/>
              <a:buChar char="§"/>
            </a:pPr>
            <a:r>
              <a:rPr lang="nl-NL" b="1" dirty="0"/>
              <a:t>Het spoorpark is groot, en onderdeel van de Spoorzone. Het is een groot park, met daarop 2 tenten, toiletgebouw en diverse buiten activiteiten. </a:t>
            </a:r>
          </a:p>
          <a:p>
            <a:pPr>
              <a:buFont typeface="Wingdings" panose="05000000000000000000" pitchFamily="2" charset="2"/>
              <a:buChar char="§"/>
            </a:pPr>
            <a:r>
              <a:rPr lang="nl-NL" b="1" dirty="0"/>
              <a:t>De Wintertuin is een weekend per jaar </a:t>
            </a:r>
            <a:br>
              <a:rPr lang="nl-NL" b="1" dirty="0"/>
            </a:br>
            <a:r>
              <a:rPr lang="nl-NL" b="1" dirty="0"/>
              <a:t>rondom kerst.</a:t>
            </a:r>
          </a:p>
          <a:p>
            <a:pPr>
              <a:buFont typeface="Wingdings" panose="05000000000000000000" pitchFamily="2" charset="2"/>
              <a:buChar char="§"/>
            </a:pPr>
            <a:r>
              <a:rPr lang="nl-NL" b="1" dirty="0"/>
              <a:t>Entree is op de vrijdag en zondag</a:t>
            </a:r>
            <a:br>
              <a:rPr lang="nl-NL" b="1" dirty="0"/>
            </a:br>
            <a:r>
              <a:rPr lang="nl-NL" b="1" dirty="0"/>
              <a:t>gratis. </a:t>
            </a:r>
          </a:p>
          <a:p>
            <a:pPr>
              <a:buFont typeface="Wingdings" panose="05000000000000000000" pitchFamily="2" charset="2"/>
              <a:buChar char="§"/>
            </a:pPr>
            <a:endParaRPr lang="nl-NL" b="1" dirty="0"/>
          </a:p>
          <a:p>
            <a:pPr>
              <a:buFont typeface="Wingdings" panose="05000000000000000000" pitchFamily="2" charset="2"/>
              <a:buChar char="§"/>
            </a:pPr>
            <a:endParaRPr lang="nl-NL" dirty="0"/>
          </a:p>
          <a:p>
            <a:pPr>
              <a:buFont typeface="Wingdings" panose="05000000000000000000" pitchFamily="2" charset="2"/>
              <a:buChar char="§"/>
            </a:pPr>
            <a:endParaRPr lang="nl-NL" dirty="0"/>
          </a:p>
          <a:p>
            <a:pPr>
              <a:buFont typeface="Wingdings" panose="05000000000000000000" pitchFamily="2" charset="2"/>
              <a:buChar char="§"/>
            </a:pPr>
            <a:endParaRPr lang="nl-NL" dirty="0"/>
          </a:p>
        </p:txBody>
      </p:sp>
    </p:spTree>
    <p:extLst>
      <p:ext uri="{BB962C8B-B14F-4D97-AF65-F5344CB8AC3E}">
        <p14:creationId xmlns:p14="http://schemas.microsoft.com/office/powerpoint/2010/main" val="270289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BA2D6747-BF01-2462-72AF-8521F8BE9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8" y="365760"/>
            <a:ext cx="12507249" cy="633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2169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 Vasim Nijmegen transformeert">
            <a:extLst>
              <a:ext uri="{FF2B5EF4-FFF2-40B4-BE49-F238E27FC236}">
                <a16:creationId xmlns:a16="http://schemas.microsoft.com/office/drawing/2014/main" id="{1C207CF8-3B8B-9ED5-41D0-49A92914079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280900" cy="731628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65777FB-9F14-4923-B999-E19FF9311438}"/>
              </a:ext>
            </a:extLst>
          </p:cNvPr>
          <p:cNvSpPr>
            <a:spLocks noGrp="1"/>
          </p:cNvSpPr>
          <p:nvPr>
            <p:ph type="title"/>
          </p:nvPr>
        </p:nvSpPr>
        <p:spPr>
          <a:xfrm>
            <a:off x="510941" y="384375"/>
            <a:ext cx="10515600" cy="1325563"/>
          </a:xfrm>
        </p:spPr>
        <p:txBody>
          <a:bodyPr/>
          <a:lstStyle/>
          <a:p>
            <a:r>
              <a:rPr lang="nl-NL" b="1" dirty="0">
                <a:solidFill>
                  <a:srgbClr val="B8A1FF"/>
                </a:solidFill>
              </a:rPr>
              <a:t>Opdracht:  2</a:t>
            </a:r>
            <a:br>
              <a:rPr lang="nl-NL" b="1" dirty="0">
                <a:solidFill>
                  <a:srgbClr val="B8A1FF"/>
                </a:solidFill>
              </a:rPr>
            </a:br>
            <a:r>
              <a:rPr lang="nl-NL" b="1" dirty="0">
                <a:solidFill>
                  <a:srgbClr val="B8A1FF"/>
                </a:solidFill>
              </a:rPr>
              <a:t>uitwerken</a:t>
            </a:r>
          </a:p>
        </p:txBody>
      </p:sp>
      <p:sp>
        <p:nvSpPr>
          <p:cNvPr id="3" name="Tijdelijke aanduiding voor inhoud 2">
            <a:extLst>
              <a:ext uri="{FF2B5EF4-FFF2-40B4-BE49-F238E27FC236}">
                <a16:creationId xmlns:a16="http://schemas.microsoft.com/office/drawing/2014/main" id="{308B2BDB-B83D-41E2-8C6F-F73C8D8509C6}"/>
              </a:ext>
            </a:extLst>
          </p:cNvPr>
          <p:cNvSpPr>
            <a:spLocks noGrp="1"/>
          </p:cNvSpPr>
          <p:nvPr>
            <p:ph idx="1"/>
          </p:nvPr>
        </p:nvSpPr>
        <p:spPr>
          <a:xfrm>
            <a:off x="838200" y="1825624"/>
            <a:ext cx="10515600" cy="5032375"/>
          </a:xfrm>
        </p:spPr>
        <p:txBody>
          <a:bodyPr vert="horz" lIns="91440" tIns="45720" rIns="91440" bIns="45720" rtlCol="0" anchor="t">
            <a:normAutofit/>
          </a:bodyPr>
          <a:lstStyle/>
          <a:p>
            <a:pPr marL="514350" indent="-514350">
              <a:buFont typeface="+mj-lt"/>
              <a:buAutoNum type="arabicPeriod"/>
            </a:pPr>
            <a:r>
              <a:rPr lang="nl-NL" dirty="0"/>
              <a:t>Wat kan je doen in de </a:t>
            </a:r>
            <a:r>
              <a:rPr lang="nl-NL" u="sng" dirty="0"/>
              <a:t>horeca</a:t>
            </a:r>
            <a:r>
              <a:rPr lang="nl-NL" dirty="0"/>
              <a:t> van </a:t>
            </a:r>
            <a:r>
              <a:rPr lang="nl-NL" b="1" dirty="0"/>
              <a:t>De Wintertuin </a:t>
            </a:r>
            <a:r>
              <a:rPr lang="nl-NL" dirty="0"/>
              <a:t>om de doelgroep bewust te maken dat dit festival duurzaam organiseren belangrijk vindt?</a:t>
            </a:r>
          </a:p>
          <a:p>
            <a:pPr marL="514350" indent="-514350">
              <a:buFont typeface="+mj-lt"/>
              <a:buAutoNum type="arabicPeriod"/>
            </a:pPr>
            <a:r>
              <a:rPr lang="nl-NL" dirty="0"/>
              <a:t>Wat kan je doen in de </a:t>
            </a:r>
            <a:r>
              <a:rPr lang="nl-NL" u="sng" dirty="0"/>
              <a:t>communicatie</a:t>
            </a:r>
            <a:r>
              <a:rPr lang="nl-NL" dirty="0"/>
              <a:t> / </a:t>
            </a:r>
            <a:r>
              <a:rPr lang="nl-NL" u="sng" dirty="0"/>
              <a:t>promotie</a:t>
            </a:r>
            <a:r>
              <a:rPr lang="nl-NL" dirty="0"/>
              <a:t> van dit festival om de doelgroep te laten weten dat zij duurzaam organiseren belangrijk vinden?</a:t>
            </a:r>
          </a:p>
          <a:p>
            <a:pPr marL="514350" indent="-514350">
              <a:buFont typeface="+mj-lt"/>
              <a:buAutoNum type="arabicPeriod"/>
            </a:pPr>
            <a:r>
              <a:rPr lang="nl-NL" u="sng" dirty="0"/>
              <a:t>Kies 1 punt van de Barometer Duurzame Evenementen uit </a:t>
            </a:r>
            <a:r>
              <a:rPr lang="nl-NL" dirty="0"/>
              <a:t>en werk deze zo concreet en uitgebreid mogelijk uit voor De Wintertuin</a:t>
            </a:r>
          </a:p>
          <a:p>
            <a:pPr marL="514350" indent="-514350">
              <a:buFont typeface="+mj-lt"/>
              <a:buAutoNum type="arabicPeriod"/>
            </a:pPr>
            <a:r>
              <a:rPr lang="nl-NL" u="sng" dirty="0"/>
              <a:t>Presenteer</a:t>
            </a:r>
            <a:r>
              <a:rPr lang="nl-NL" dirty="0"/>
              <a:t> je idee en hoe je rekening houdt met duurzaamheid.</a:t>
            </a:r>
          </a:p>
          <a:p>
            <a:pPr marL="0" indent="0">
              <a:buNone/>
            </a:pPr>
            <a:endParaRPr lang="nl-NL" dirty="0">
              <a:cs typeface="Calibri"/>
            </a:endParaRPr>
          </a:p>
          <a:p>
            <a:pPr marL="0" indent="0">
              <a:buNone/>
            </a:pPr>
            <a:r>
              <a:rPr lang="nl-NL" dirty="0">
                <a:hlinkClick r:id="rId4"/>
              </a:rPr>
              <a:t>Barometer Duurzame Evenementen - Milieukeur</a:t>
            </a:r>
            <a:endParaRPr lang="nl-NL" dirty="0">
              <a:cs typeface="Calibri"/>
            </a:endParaRPr>
          </a:p>
          <a:p>
            <a:pPr marL="514350" indent="-514350">
              <a:buFont typeface="+mj-lt"/>
              <a:buAutoNum type="arabicPeriod"/>
            </a:pP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376044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8D589-6223-B606-EE44-82D83949C7E6}"/>
              </a:ext>
            </a:extLst>
          </p:cNvPr>
          <p:cNvSpPr>
            <a:spLocks noGrp="1"/>
          </p:cNvSpPr>
          <p:nvPr>
            <p:ph type="title"/>
          </p:nvPr>
        </p:nvSpPr>
        <p:spPr/>
        <p:txBody>
          <a:bodyPr/>
          <a:lstStyle/>
          <a:p>
            <a:r>
              <a:rPr lang="nl-NL" b="1" dirty="0">
                <a:solidFill>
                  <a:srgbClr val="B8A1FF"/>
                </a:solidFill>
              </a:rPr>
              <a:t>Groepsindeling</a:t>
            </a:r>
            <a:r>
              <a:rPr lang="nl-NL" dirty="0"/>
              <a:t> </a:t>
            </a:r>
          </a:p>
        </p:txBody>
      </p:sp>
      <p:sp>
        <p:nvSpPr>
          <p:cNvPr id="3" name="Tijdelijke aanduiding voor inhoud 2">
            <a:extLst>
              <a:ext uri="{FF2B5EF4-FFF2-40B4-BE49-F238E27FC236}">
                <a16:creationId xmlns:a16="http://schemas.microsoft.com/office/drawing/2014/main" id="{7F52F935-156A-5C66-FDA5-0B62408353C6}"/>
              </a:ext>
            </a:extLst>
          </p:cNvPr>
          <p:cNvSpPr>
            <a:spLocks noGrp="1"/>
          </p:cNvSpPr>
          <p:nvPr>
            <p:ph idx="1"/>
          </p:nvPr>
        </p:nvSpPr>
        <p:spPr>
          <a:xfrm>
            <a:off x="838200" y="1551606"/>
            <a:ext cx="5967663" cy="4860758"/>
          </a:xfrm>
        </p:spPr>
        <p:txBody>
          <a:bodyPr/>
          <a:lstStyle/>
          <a:p>
            <a:r>
              <a:rPr lang="nl-NL" b="1" dirty="0"/>
              <a:t>Groep 1 				</a:t>
            </a:r>
          </a:p>
          <a:p>
            <a:pPr marL="0" indent="0">
              <a:buNone/>
            </a:pPr>
            <a:r>
              <a:rPr lang="nl-NL" dirty="0"/>
              <a:t>Louk </a:t>
            </a:r>
            <a:br>
              <a:rPr lang="nl-NL" dirty="0"/>
            </a:br>
            <a:r>
              <a:rPr lang="nl-NL" dirty="0"/>
              <a:t>Esmee</a:t>
            </a:r>
          </a:p>
          <a:p>
            <a:pPr marL="0" indent="0">
              <a:buNone/>
            </a:pPr>
            <a:r>
              <a:rPr lang="nl-NL" dirty="0"/>
              <a:t>Daan Drabbe </a:t>
            </a:r>
            <a:br>
              <a:rPr lang="nl-NL" dirty="0"/>
            </a:br>
            <a:r>
              <a:rPr lang="nl-NL" dirty="0"/>
              <a:t>Lieke </a:t>
            </a:r>
          </a:p>
          <a:p>
            <a:r>
              <a:rPr lang="nl-NL" b="1" dirty="0"/>
              <a:t>Groep 2</a:t>
            </a:r>
          </a:p>
          <a:p>
            <a:pPr marL="0" indent="0">
              <a:buNone/>
            </a:pPr>
            <a:r>
              <a:rPr lang="nl-NL" dirty="0"/>
              <a:t>Merel</a:t>
            </a:r>
            <a:br>
              <a:rPr lang="nl-NL" dirty="0"/>
            </a:br>
            <a:r>
              <a:rPr lang="nl-NL" dirty="0"/>
              <a:t>Beer</a:t>
            </a:r>
            <a:br>
              <a:rPr lang="nl-NL" dirty="0"/>
            </a:br>
            <a:r>
              <a:rPr lang="nl-NL" dirty="0"/>
              <a:t>Max</a:t>
            </a:r>
            <a:br>
              <a:rPr lang="nl-NL" dirty="0"/>
            </a:br>
            <a:r>
              <a:rPr lang="nl-NL" dirty="0"/>
              <a:t>Marly</a:t>
            </a:r>
          </a:p>
        </p:txBody>
      </p:sp>
      <p:sp>
        <p:nvSpPr>
          <p:cNvPr id="4" name="Tijdelijke aanduiding voor inhoud 2">
            <a:extLst>
              <a:ext uri="{FF2B5EF4-FFF2-40B4-BE49-F238E27FC236}">
                <a16:creationId xmlns:a16="http://schemas.microsoft.com/office/drawing/2014/main" id="{EE20959E-BE24-5C12-9A71-16B4C459F380}"/>
              </a:ext>
            </a:extLst>
          </p:cNvPr>
          <p:cNvSpPr txBox="1">
            <a:spLocks/>
          </p:cNvSpPr>
          <p:nvPr/>
        </p:nvSpPr>
        <p:spPr>
          <a:xfrm>
            <a:off x="6224337" y="1690688"/>
            <a:ext cx="5967663" cy="48607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t>Groep 3 				</a:t>
            </a:r>
          </a:p>
          <a:p>
            <a:pPr marL="0" indent="0">
              <a:buFont typeface="Arial" panose="020B0604020202020204" pitchFamily="34" charset="0"/>
              <a:buNone/>
            </a:pPr>
            <a:r>
              <a:rPr lang="nl-NL" dirty="0"/>
              <a:t>Teddy</a:t>
            </a:r>
            <a:br>
              <a:rPr lang="nl-NL" dirty="0"/>
            </a:br>
            <a:r>
              <a:rPr lang="nl-NL" dirty="0"/>
              <a:t>Niels</a:t>
            </a:r>
            <a:br>
              <a:rPr lang="nl-NL" dirty="0"/>
            </a:br>
            <a:r>
              <a:rPr lang="nl-NL" dirty="0"/>
              <a:t>Sven</a:t>
            </a:r>
            <a:br>
              <a:rPr lang="nl-NL" dirty="0"/>
            </a:br>
            <a:r>
              <a:rPr lang="nl-NL" dirty="0"/>
              <a:t>Wouter </a:t>
            </a:r>
          </a:p>
          <a:p>
            <a:r>
              <a:rPr lang="nl-NL" b="1" dirty="0"/>
              <a:t>Groep 4</a:t>
            </a:r>
          </a:p>
          <a:p>
            <a:pPr marL="0" indent="0">
              <a:buFont typeface="Arial" panose="020B0604020202020204" pitchFamily="34" charset="0"/>
              <a:buNone/>
            </a:pPr>
            <a:r>
              <a:rPr lang="nl-NL" dirty="0"/>
              <a:t>Tijn</a:t>
            </a:r>
            <a:br>
              <a:rPr lang="nl-NL" dirty="0"/>
            </a:br>
            <a:r>
              <a:rPr lang="nl-NL" dirty="0"/>
              <a:t>Zenna </a:t>
            </a:r>
            <a:br>
              <a:rPr lang="nl-NL" dirty="0"/>
            </a:br>
            <a:r>
              <a:rPr lang="nl-NL" dirty="0"/>
              <a:t>Lucas</a:t>
            </a:r>
            <a:br>
              <a:rPr lang="nl-NL" dirty="0"/>
            </a:br>
            <a:r>
              <a:rPr lang="nl-NL" dirty="0"/>
              <a:t>Ole </a:t>
            </a:r>
            <a:br>
              <a:rPr lang="nl-NL" dirty="0"/>
            </a:br>
            <a:r>
              <a:rPr lang="nl-NL" dirty="0"/>
              <a:t>Tygo</a:t>
            </a:r>
            <a:br>
              <a:rPr lang="nl-NL" dirty="0"/>
            </a:br>
            <a:endParaRPr lang="nl-NL" dirty="0"/>
          </a:p>
        </p:txBody>
      </p:sp>
      <p:sp>
        <p:nvSpPr>
          <p:cNvPr id="5" name="Tijdelijke aanduiding voor inhoud 2">
            <a:extLst>
              <a:ext uri="{FF2B5EF4-FFF2-40B4-BE49-F238E27FC236}">
                <a16:creationId xmlns:a16="http://schemas.microsoft.com/office/drawing/2014/main" id="{29038F39-A797-9E2B-22F3-FEDEB64C077A}"/>
              </a:ext>
            </a:extLst>
          </p:cNvPr>
          <p:cNvSpPr txBox="1">
            <a:spLocks/>
          </p:cNvSpPr>
          <p:nvPr/>
        </p:nvSpPr>
        <p:spPr>
          <a:xfrm>
            <a:off x="7403431" y="1412524"/>
            <a:ext cx="5967663" cy="4860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nl-NL" dirty="0"/>
            </a:br>
            <a:br>
              <a:rPr lang="nl-NL" dirty="0"/>
            </a:br>
            <a:endParaRPr lang="nl-NL" dirty="0"/>
          </a:p>
        </p:txBody>
      </p:sp>
    </p:spTree>
    <p:extLst>
      <p:ext uri="{BB962C8B-B14F-4D97-AF65-F5344CB8AC3E}">
        <p14:creationId xmlns:p14="http://schemas.microsoft.com/office/powerpoint/2010/main" val="218107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07AE2-F9D7-E2AA-0FFA-3B0462BD5A5F}"/>
              </a:ext>
            </a:extLst>
          </p:cNvPr>
          <p:cNvSpPr>
            <a:spLocks noGrp="1"/>
          </p:cNvSpPr>
          <p:nvPr>
            <p:ph type="title"/>
          </p:nvPr>
        </p:nvSpPr>
        <p:spPr/>
        <p:txBody>
          <a:bodyPr/>
          <a:lstStyle/>
          <a:p>
            <a:r>
              <a:rPr lang="nl-NL" b="1" dirty="0">
                <a:solidFill>
                  <a:srgbClr val="7030A0"/>
                </a:solidFill>
              </a:rPr>
              <a:t>Opdracht: lees en vertel</a:t>
            </a:r>
          </a:p>
        </p:txBody>
      </p:sp>
      <p:sp>
        <p:nvSpPr>
          <p:cNvPr id="3" name="Tijdelijke aanduiding voor inhoud 2">
            <a:extLst>
              <a:ext uri="{FF2B5EF4-FFF2-40B4-BE49-F238E27FC236}">
                <a16:creationId xmlns:a16="http://schemas.microsoft.com/office/drawing/2014/main" id="{32D379D7-500A-D0FF-1D9A-9C3B5330D3BB}"/>
              </a:ext>
            </a:extLst>
          </p:cNvPr>
          <p:cNvSpPr>
            <a:spLocks noGrp="1"/>
          </p:cNvSpPr>
          <p:nvPr>
            <p:ph idx="1"/>
          </p:nvPr>
        </p:nvSpPr>
        <p:spPr/>
        <p:txBody>
          <a:bodyPr>
            <a:normAutofit/>
          </a:bodyPr>
          <a:lstStyle/>
          <a:p>
            <a:pPr marL="0" indent="0">
              <a:buNone/>
            </a:pPr>
            <a:r>
              <a:rPr lang="nl-NL" dirty="0">
                <a:hlinkClick r:id="rId2"/>
              </a:rPr>
              <a:t>https://www.duurzaamevenement.nl/</a:t>
            </a:r>
            <a:endParaRPr lang="nl-NL" dirty="0"/>
          </a:p>
          <a:p>
            <a:pPr marL="514350" indent="-514350">
              <a:buFont typeface="+mj-lt"/>
              <a:buAutoNum type="arabicPeriod"/>
            </a:pPr>
            <a:endParaRPr lang="nl-NL" dirty="0"/>
          </a:p>
          <a:p>
            <a:pPr marL="514350" indent="-514350">
              <a:buFont typeface="+mj-lt"/>
              <a:buAutoNum type="arabicPeriod"/>
            </a:pPr>
            <a:r>
              <a:rPr lang="nl-NL" dirty="0"/>
              <a:t>Kies op deze website onder ‘best practices’ een artikel uit die je interessant vindt. </a:t>
            </a:r>
          </a:p>
          <a:p>
            <a:pPr marL="514350" indent="-514350">
              <a:buFont typeface="+mj-lt"/>
              <a:buAutoNum type="arabicPeriod"/>
            </a:pPr>
            <a:r>
              <a:rPr lang="nl-NL" dirty="0"/>
              <a:t>Lees het artikel en presenteer aan de klas een samenvatting van het artikel. </a:t>
            </a:r>
          </a:p>
          <a:p>
            <a:pPr marL="514350" indent="-514350">
              <a:buFont typeface="+mj-lt"/>
              <a:buAutoNum type="arabicPeriod"/>
            </a:pPr>
            <a:r>
              <a:rPr lang="nl-NL" dirty="0"/>
              <a:t>Wat vind je interessant, wat valt je op, wat wist je nog niet, wat verbaasd je, </a:t>
            </a:r>
            <a:r>
              <a:rPr lang="nl-NL" dirty="0" err="1"/>
              <a:t>etc</a:t>
            </a:r>
            <a:r>
              <a:rPr lang="nl-NL" dirty="0"/>
              <a:t>…</a:t>
            </a:r>
          </a:p>
        </p:txBody>
      </p:sp>
    </p:spTree>
    <p:extLst>
      <p:ext uri="{BB962C8B-B14F-4D97-AF65-F5344CB8AC3E}">
        <p14:creationId xmlns:p14="http://schemas.microsoft.com/office/powerpoint/2010/main" val="375899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94EB2-1C43-48FB-8C1C-243515E16B0A}"/>
              </a:ext>
            </a:extLst>
          </p:cNvPr>
          <p:cNvSpPr>
            <a:spLocks noGrp="1"/>
          </p:cNvSpPr>
          <p:nvPr>
            <p:ph type="title"/>
          </p:nvPr>
        </p:nvSpPr>
        <p:spPr/>
        <p:txBody>
          <a:bodyPr/>
          <a:lstStyle/>
          <a:p>
            <a:r>
              <a:rPr lang="nl-NL" b="1" dirty="0" err="1">
                <a:solidFill>
                  <a:srgbClr val="B8A1FF"/>
                </a:solidFill>
              </a:rPr>
              <a:t>Dussss</a:t>
            </a:r>
            <a:r>
              <a:rPr lang="nl-NL" b="1" dirty="0">
                <a:solidFill>
                  <a:srgbClr val="B8A1FF"/>
                </a:solidFill>
              </a:rPr>
              <a:t>…..</a:t>
            </a:r>
          </a:p>
        </p:txBody>
      </p:sp>
      <p:sp>
        <p:nvSpPr>
          <p:cNvPr id="4" name="Tijdelijke aanduiding voor inhoud 3">
            <a:extLst>
              <a:ext uri="{FF2B5EF4-FFF2-40B4-BE49-F238E27FC236}">
                <a16:creationId xmlns:a16="http://schemas.microsoft.com/office/drawing/2014/main" id="{E424D183-7A23-42D3-BA83-AFF644DD82A6}"/>
              </a:ext>
            </a:extLst>
          </p:cNvPr>
          <p:cNvSpPr>
            <a:spLocks noGrp="1"/>
          </p:cNvSpPr>
          <p:nvPr>
            <p:ph idx="1"/>
          </p:nvPr>
        </p:nvSpPr>
        <p:spPr>
          <a:xfrm>
            <a:off x="667753" y="1825625"/>
            <a:ext cx="11528256" cy="4180891"/>
          </a:xfrm>
        </p:spPr>
        <p:txBody>
          <a:bodyPr vert="horz" lIns="91440" tIns="45720" rIns="91440" bIns="45720" rtlCol="0" anchor="t">
            <a:normAutofit/>
          </a:bodyPr>
          <a:lstStyle/>
          <a:p>
            <a:pPr marL="0" indent="0">
              <a:buNone/>
            </a:pPr>
            <a:r>
              <a:rPr lang="nl-NL" sz="2000" dirty="0">
                <a:cs typeface="Calibri"/>
              </a:rPr>
              <a:t>Bij het organiseren van een evenement kan je </a:t>
            </a:r>
            <a:r>
              <a:rPr lang="nl-NL" sz="2000" dirty="0">
                <a:solidFill>
                  <a:srgbClr val="B8A1FF"/>
                </a:solidFill>
                <a:cs typeface="Calibri"/>
              </a:rPr>
              <a:t>niet meer om duurzaamheid</a:t>
            </a:r>
            <a:r>
              <a:rPr lang="nl-NL" sz="2000" dirty="0">
                <a:cs typeface="Calibri"/>
              </a:rPr>
              <a:t> heen. </a:t>
            </a:r>
          </a:p>
          <a:p>
            <a:pPr marL="0" indent="0">
              <a:buNone/>
            </a:pPr>
            <a:endParaRPr lang="nl-NL" sz="2000" dirty="0">
              <a:cs typeface="Calibri"/>
            </a:endParaRPr>
          </a:p>
          <a:p>
            <a:r>
              <a:rPr lang="nl-NL" sz="2000" dirty="0">
                <a:cs typeface="Calibri"/>
              </a:rPr>
              <a:t>Denk na wat je </a:t>
            </a:r>
            <a:r>
              <a:rPr lang="nl-NL" sz="2000" dirty="0">
                <a:solidFill>
                  <a:srgbClr val="B8A1FF"/>
                </a:solidFill>
                <a:cs typeface="Calibri"/>
              </a:rPr>
              <a:t>zelf </a:t>
            </a:r>
            <a:r>
              <a:rPr lang="nl-NL" sz="2000" dirty="0">
                <a:cs typeface="Calibri"/>
              </a:rPr>
              <a:t>als organisator of adviseur</a:t>
            </a:r>
            <a:r>
              <a:rPr lang="nl-NL" sz="2000" dirty="0">
                <a:solidFill>
                  <a:srgbClr val="B8A1FF"/>
                </a:solidFill>
                <a:cs typeface="Calibri"/>
              </a:rPr>
              <a:t> </a:t>
            </a:r>
            <a:r>
              <a:rPr lang="nl-NL" sz="2000" dirty="0">
                <a:cs typeface="Calibri"/>
              </a:rPr>
              <a:t>kan doen, aan de hand van de </a:t>
            </a:r>
            <a:br>
              <a:rPr lang="nl-NL" sz="2000" dirty="0">
                <a:cs typeface="Calibri"/>
              </a:rPr>
            </a:br>
            <a:r>
              <a:rPr lang="nl-NL" sz="2000" dirty="0">
                <a:cs typeface="Calibri"/>
              </a:rPr>
              <a:t>Barometer Duurzame Evenementen.</a:t>
            </a:r>
            <a:br>
              <a:rPr lang="nl-NL" sz="2000" dirty="0">
                <a:cs typeface="Calibri"/>
              </a:rPr>
            </a:br>
            <a:endParaRPr lang="nl-NL" sz="2000" dirty="0">
              <a:cs typeface="Calibri"/>
            </a:endParaRPr>
          </a:p>
          <a:p>
            <a:r>
              <a:rPr lang="nl-NL" sz="2000" dirty="0">
                <a:solidFill>
                  <a:srgbClr val="B8A1FF"/>
                </a:solidFill>
                <a:cs typeface="Calibri"/>
              </a:rPr>
              <a:t>Denk groot</a:t>
            </a:r>
            <a:r>
              <a:rPr lang="nl-NL" sz="2000" dirty="0">
                <a:cs typeface="Calibri"/>
              </a:rPr>
              <a:t> maar </a:t>
            </a:r>
            <a:r>
              <a:rPr lang="nl-NL" sz="2000" dirty="0">
                <a:solidFill>
                  <a:srgbClr val="B8A1FF"/>
                </a:solidFill>
                <a:cs typeface="Calibri"/>
              </a:rPr>
              <a:t>begin klein</a:t>
            </a:r>
            <a:r>
              <a:rPr lang="nl-NL" sz="2000" dirty="0">
                <a:cs typeface="Calibri"/>
              </a:rPr>
              <a:t> en voeg stap voor stap nieuwe middelen toe om te verduurzamen.</a:t>
            </a:r>
            <a:br>
              <a:rPr lang="nl-NL" sz="2000" dirty="0">
                <a:cs typeface="Calibri"/>
              </a:rPr>
            </a:br>
            <a:endParaRPr lang="nl-NL" sz="2000" dirty="0">
              <a:cs typeface="Calibri"/>
            </a:endParaRPr>
          </a:p>
          <a:p>
            <a:r>
              <a:rPr lang="nl-NL" sz="2000" dirty="0">
                <a:cs typeface="Calibri"/>
              </a:rPr>
              <a:t>Betrek ook zeker de mensen en organisaties waar je mee </a:t>
            </a:r>
            <a:r>
              <a:rPr lang="nl-NL" sz="2000" dirty="0">
                <a:solidFill>
                  <a:srgbClr val="B8A1FF"/>
                </a:solidFill>
                <a:cs typeface="Calibri"/>
              </a:rPr>
              <a:t>samen werkt</a:t>
            </a:r>
            <a:r>
              <a:rPr lang="nl-NL" sz="2000" dirty="0">
                <a:cs typeface="Calibri"/>
              </a:rPr>
              <a:t>. </a:t>
            </a:r>
            <a:br>
              <a:rPr lang="nl-NL" sz="2000" dirty="0">
                <a:cs typeface="Calibri"/>
              </a:rPr>
            </a:br>
            <a:r>
              <a:rPr lang="nl-NL" sz="2000" dirty="0">
                <a:cs typeface="Calibri"/>
              </a:rPr>
              <a:t>Zoals; leveranciers, gemeente, artiesten.</a:t>
            </a:r>
          </a:p>
          <a:p>
            <a:pPr marL="0" indent="0">
              <a:buNone/>
            </a:pPr>
            <a:endParaRPr lang="nl-NL" sz="2000" dirty="0">
              <a:cs typeface="Calibri"/>
            </a:endParaRPr>
          </a:p>
          <a:p>
            <a:r>
              <a:rPr lang="nl-NL" sz="2000" dirty="0">
                <a:cs typeface="Calibri"/>
              </a:rPr>
              <a:t>Maak je </a:t>
            </a:r>
            <a:r>
              <a:rPr lang="nl-NL" sz="2000" dirty="0">
                <a:solidFill>
                  <a:srgbClr val="B8A1FF"/>
                </a:solidFill>
                <a:cs typeface="Calibri"/>
              </a:rPr>
              <a:t>doelgroep </a:t>
            </a:r>
            <a:r>
              <a:rPr lang="nl-NL" sz="2000" dirty="0">
                <a:cs typeface="Calibri"/>
              </a:rPr>
              <a:t>bewust dat je met het evenement de impact op ons milieu zo klein mogelijk wilt houden. Voor inspiratie zie </a:t>
            </a:r>
            <a:r>
              <a:rPr lang="nl-NL" sz="2000" dirty="0">
                <a:cs typeface="Calibri"/>
                <a:hlinkClick r:id="rId2"/>
              </a:rPr>
              <a:t>bestand</a:t>
            </a:r>
            <a:r>
              <a:rPr lang="nl-NL" sz="2000" dirty="0">
                <a:cs typeface="Calibri"/>
              </a:rPr>
              <a:t> in Teams.</a:t>
            </a:r>
          </a:p>
        </p:txBody>
      </p:sp>
    </p:spTree>
    <p:extLst>
      <p:ext uri="{BB962C8B-B14F-4D97-AF65-F5344CB8AC3E}">
        <p14:creationId xmlns:p14="http://schemas.microsoft.com/office/powerpoint/2010/main" val="27513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2">
            <a:extLst>
              <a:ext uri="{FF2B5EF4-FFF2-40B4-BE49-F238E27FC236}">
                <a16:creationId xmlns:a16="http://schemas.microsoft.com/office/drawing/2014/main" id="{AD7271DC-0B7C-40AD-B0EA-F9AF387D3506}"/>
              </a:ext>
            </a:extLst>
          </p:cNvPr>
          <p:cNvSpPr>
            <a:spLocks noGrp="1"/>
          </p:cNvSpPr>
          <p:nvPr>
            <p:ph type="ctrTitle"/>
          </p:nvPr>
        </p:nvSpPr>
        <p:spPr>
          <a:xfrm>
            <a:off x="890338" y="640080"/>
            <a:ext cx="3734014" cy="3566160"/>
          </a:xfrm>
        </p:spPr>
        <p:txBody>
          <a:bodyPr anchor="b">
            <a:normAutofit/>
          </a:bodyPr>
          <a:lstStyle/>
          <a:p>
            <a:pPr algn="l"/>
            <a:r>
              <a:rPr lang="nl-NL" sz="5400" dirty="0"/>
              <a:t>Vrije tijd</a:t>
            </a:r>
          </a:p>
        </p:txBody>
      </p:sp>
      <p:sp>
        <p:nvSpPr>
          <p:cNvPr id="6" name="Ondertitel 4">
            <a:extLst>
              <a:ext uri="{FF2B5EF4-FFF2-40B4-BE49-F238E27FC236}">
                <a16:creationId xmlns:a16="http://schemas.microsoft.com/office/drawing/2014/main" id="{903ED713-291F-4D26-ACE1-F3E17EEBF77A}"/>
              </a:ext>
            </a:extLst>
          </p:cNvPr>
          <p:cNvSpPr>
            <a:spLocks noGrp="1"/>
          </p:cNvSpPr>
          <p:nvPr>
            <p:ph type="subTitle" idx="1"/>
          </p:nvPr>
        </p:nvSpPr>
        <p:spPr>
          <a:xfrm>
            <a:off x="890338" y="4636008"/>
            <a:ext cx="4304231" cy="1572768"/>
          </a:xfrm>
        </p:spPr>
        <p:txBody>
          <a:bodyPr>
            <a:normAutofit/>
          </a:bodyPr>
          <a:lstStyle/>
          <a:p>
            <a:pPr algn="l"/>
            <a:r>
              <a:rPr lang="nl-NL" dirty="0"/>
              <a:t>duurzame evenementen</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uurzame energie evenementen in 2018 - Het Ondernemersbelang">
            <a:extLst>
              <a:ext uri="{FF2B5EF4-FFF2-40B4-BE49-F238E27FC236}">
                <a16:creationId xmlns:a16="http://schemas.microsoft.com/office/drawing/2014/main" id="{D45CCB57-AEA3-426E-97F0-94DF553B0A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20" r="912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4400" dirty="0">
              <a:solidFill>
                <a:srgbClr val="B8A1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40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8F3834-DBBD-469B-B562-76782F2B12D6}"/>
              </a:ext>
            </a:extLst>
          </p:cNvPr>
          <p:cNvSpPr>
            <a:spLocks noGrp="1"/>
          </p:cNvSpPr>
          <p:nvPr>
            <p:ph idx="1"/>
          </p:nvPr>
        </p:nvSpPr>
        <p:spPr>
          <a:xfrm>
            <a:off x="4761700" y="514926"/>
            <a:ext cx="5915535" cy="5526437"/>
          </a:xfrm>
        </p:spPr>
        <p:txBody>
          <a:bodyPr>
            <a:normAutofit/>
          </a:bodyPr>
          <a:lstStyle/>
          <a:p>
            <a:r>
              <a:rPr lang="nl-NL" sz="2400" dirty="0"/>
              <a:t>Je kunt deze begrippen uitleggen:</a:t>
            </a:r>
          </a:p>
          <a:p>
            <a:pPr lvl="1">
              <a:buFont typeface="Courier New" panose="02070309020205020404" pitchFamily="49" charset="0"/>
              <a:buChar char="o"/>
            </a:pPr>
            <a:r>
              <a:rPr lang="nl-NL" sz="2000" dirty="0">
                <a:solidFill>
                  <a:srgbClr val="B8A1FF"/>
                </a:solidFill>
              </a:rPr>
              <a:t>groene evenementen</a:t>
            </a:r>
          </a:p>
          <a:p>
            <a:pPr lvl="1">
              <a:buFont typeface="Courier New" panose="02070309020205020404" pitchFamily="49" charset="0"/>
              <a:buChar char="o"/>
            </a:pPr>
            <a:r>
              <a:rPr lang="nl-NL" sz="2000" dirty="0">
                <a:solidFill>
                  <a:srgbClr val="B8A1FF"/>
                </a:solidFill>
              </a:rPr>
              <a:t>duurzame evenementen</a:t>
            </a:r>
          </a:p>
          <a:p>
            <a:pPr lvl="1">
              <a:buFont typeface="Courier New" panose="02070309020205020404" pitchFamily="49" charset="0"/>
              <a:buChar char="o"/>
            </a:pPr>
            <a:r>
              <a:rPr lang="nl-NL" sz="2000" dirty="0">
                <a:solidFill>
                  <a:srgbClr val="B8A1FF"/>
                </a:solidFill>
              </a:rPr>
              <a:t>duurzaam organiseren</a:t>
            </a:r>
          </a:p>
          <a:p>
            <a:endParaRPr lang="nl-NL" sz="2400" dirty="0"/>
          </a:p>
          <a:p>
            <a:r>
              <a:rPr lang="nl-NL" sz="2400" dirty="0"/>
              <a:t>Je kunt het </a:t>
            </a:r>
            <a:r>
              <a:rPr lang="nl-NL" sz="2400" dirty="0">
                <a:solidFill>
                  <a:srgbClr val="B8A1FF"/>
                </a:solidFill>
              </a:rPr>
              <a:t>belang</a:t>
            </a:r>
            <a:r>
              <a:rPr lang="nl-NL" sz="2400" dirty="0"/>
              <a:t> van duurzame evenementen uitleggen.</a:t>
            </a:r>
          </a:p>
          <a:p>
            <a:endParaRPr lang="nl-NL" sz="2400" dirty="0"/>
          </a:p>
          <a:p>
            <a:r>
              <a:rPr lang="nl-NL" sz="2400" dirty="0"/>
              <a:t>Je kunt uitleggen wat de </a:t>
            </a:r>
            <a:r>
              <a:rPr lang="nl-NL" sz="2400" dirty="0">
                <a:solidFill>
                  <a:srgbClr val="B8A1FF"/>
                </a:solidFill>
              </a:rPr>
              <a:t>Barometer Duurzame Evenementen </a:t>
            </a:r>
            <a:r>
              <a:rPr lang="nl-NL" sz="2400" dirty="0"/>
              <a:t>inhoudt.</a:t>
            </a:r>
          </a:p>
          <a:p>
            <a:endParaRPr lang="en-US" sz="2400" dirty="0"/>
          </a:p>
          <a:p>
            <a:r>
              <a:rPr lang="nl-NL" sz="2400" dirty="0"/>
              <a:t>Je kunt </a:t>
            </a:r>
            <a:r>
              <a:rPr lang="nl-NL" sz="2400" dirty="0">
                <a:solidFill>
                  <a:srgbClr val="B8A1FF"/>
                </a:solidFill>
              </a:rPr>
              <a:t>ideeën aandragen </a:t>
            </a:r>
            <a:r>
              <a:rPr lang="nl-NL" sz="2400" dirty="0"/>
              <a:t>voor het verduurzamen van evenementen.</a:t>
            </a:r>
            <a:endParaRPr lang="en-US" sz="2400" dirty="0"/>
          </a:p>
          <a:p>
            <a:endParaRPr lang="nl-NL" sz="2400" dirty="0"/>
          </a:p>
          <a:p>
            <a:endParaRPr lang="en-US" sz="2400" dirty="0"/>
          </a:p>
          <a:p>
            <a:endParaRPr lang="en-US" sz="2400" dirty="0"/>
          </a:p>
          <a:p>
            <a:endParaRPr lang="nl-NL" sz="2400" dirty="0"/>
          </a:p>
        </p:txBody>
      </p:sp>
      <p:sp>
        <p:nvSpPr>
          <p:cNvPr id="4" name="Tijdelijke aanduiding voor tekst 3">
            <a:extLst>
              <a:ext uri="{FF2B5EF4-FFF2-40B4-BE49-F238E27FC236}">
                <a16:creationId xmlns:a16="http://schemas.microsoft.com/office/drawing/2014/main" id="{43493E2C-05FF-47C5-AFE4-529879F99D00}"/>
              </a:ext>
            </a:extLst>
          </p:cNvPr>
          <p:cNvSpPr>
            <a:spLocks noGrp="1"/>
          </p:cNvSpPr>
          <p:nvPr>
            <p:ph type="body" sz="half" idx="2"/>
          </p:nvPr>
        </p:nvSpPr>
        <p:spPr/>
        <p:txBody>
          <a:bodyPr/>
          <a:lstStyle/>
          <a:p>
            <a:endParaRPr lang="nl-NL" dirty="0"/>
          </a:p>
        </p:txBody>
      </p:sp>
      <p:sp>
        <p:nvSpPr>
          <p:cNvPr id="5" name="Titel 1">
            <a:extLst>
              <a:ext uri="{FF2B5EF4-FFF2-40B4-BE49-F238E27FC236}">
                <a16:creationId xmlns:a16="http://schemas.microsoft.com/office/drawing/2014/main" id="{086BAA24-4D0E-48C8-8154-F00B0D1E8995}"/>
              </a:ext>
            </a:extLst>
          </p:cNvPr>
          <p:cNvSpPr txBox="1">
            <a:spLocks/>
          </p:cNvSpPr>
          <p:nvPr/>
        </p:nvSpPr>
        <p:spPr>
          <a:xfrm>
            <a:off x="965199" y="1651004"/>
            <a:ext cx="3720243" cy="12784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nl-NL" sz="5000" b="1" dirty="0">
                <a:solidFill>
                  <a:srgbClr val="B8A1FF"/>
                </a:solidFill>
              </a:rPr>
              <a:t>Leerdoelen</a:t>
            </a:r>
          </a:p>
        </p:txBody>
      </p:sp>
    </p:spTree>
    <p:extLst>
      <p:ext uri="{BB962C8B-B14F-4D97-AF65-F5344CB8AC3E}">
        <p14:creationId xmlns:p14="http://schemas.microsoft.com/office/powerpoint/2010/main" val="94188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ijdelijke aanduiding voor inhoud 2"/>
          <p:cNvSpPr>
            <a:spLocks noGrp="1"/>
          </p:cNvSpPr>
          <p:nvPr>
            <p:ph sz="half" idx="1"/>
          </p:nvPr>
        </p:nvSpPr>
        <p:spPr>
          <a:xfrm>
            <a:off x="560341" y="3857243"/>
            <a:ext cx="4007442" cy="3415623"/>
          </a:xfrm>
          <a:prstGeom prst="rect">
            <a:avLst/>
          </a:prstGeom>
        </p:spPr>
        <p:txBody>
          <a:bodyPr vert="horz" lIns="91440" tIns="45720" rIns="91440" bIns="45720" rtlCol="0">
            <a:normAutofit/>
          </a:bodyPr>
          <a:lstStyle/>
          <a:p>
            <a:pPr marL="0"/>
            <a:r>
              <a:rPr lang="en-US" sz="2000" dirty="0" err="1"/>
              <a:t>Waar</a:t>
            </a:r>
            <a:r>
              <a:rPr lang="en-US" sz="2000" dirty="0"/>
              <a:t> </a:t>
            </a:r>
            <a:r>
              <a:rPr lang="en-US" sz="2000" dirty="0" err="1"/>
              <a:t>denken</a:t>
            </a:r>
            <a:r>
              <a:rPr lang="en-US" sz="2000" dirty="0"/>
              <a:t> we </a:t>
            </a:r>
            <a:r>
              <a:rPr lang="en-US" sz="2000" dirty="0" err="1"/>
              <a:t>aan</a:t>
            </a:r>
            <a:r>
              <a:rPr lang="en-US" sz="2000" dirty="0"/>
              <a:t>?</a:t>
            </a:r>
          </a:p>
          <a:p>
            <a:pPr marL="0"/>
            <a:endParaRPr lang="en-US" sz="2000" dirty="0"/>
          </a:p>
          <a:p>
            <a:pPr marL="0"/>
            <a:r>
              <a:rPr lang="en-US" sz="2000" dirty="0" err="1"/>
              <a:t>Waarom</a:t>
            </a:r>
            <a:r>
              <a:rPr lang="en-US" sz="2000" dirty="0"/>
              <a:t> </a:t>
            </a:r>
            <a:r>
              <a:rPr lang="en-US" sz="2000" dirty="0" err="1"/>
              <a:t>duurzame</a:t>
            </a:r>
            <a:r>
              <a:rPr lang="en-US" sz="2000" dirty="0"/>
              <a:t> </a:t>
            </a:r>
            <a:r>
              <a:rPr lang="en-US" sz="2000" dirty="0" err="1"/>
              <a:t>evenementen</a:t>
            </a:r>
            <a:r>
              <a:rPr lang="en-US" sz="2000" dirty="0"/>
              <a:t>?</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251" r="2" b="2"/>
          <a:stretch/>
        </p:blipFill>
        <p:spPr>
          <a:xfrm>
            <a:off x="4654296" y="614592"/>
            <a:ext cx="6087647" cy="5410199"/>
          </a:xfrm>
          <a:prstGeom prst="rect">
            <a:avLst/>
          </a:prstGeom>
          <a:noFill/>
        </p:spPr>
      </p:pic>
      <p:pic>
        <p:nvPicPr>
          <p:cNvPr id="4098" name="Picture 2" descr="Duurzaam Evenement">
            <a:extLst>
              <a:ext uri="{FF2B5EF4-FFF2-40B4-BE49-F238E27FC236}">
                <a16:creationId xmlns:a16="http://schemas.microsoft.com/office/drawing/2014/main" id="{83C680A4-7EAF-431E-83AD-5FF15B2E2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68" y="1610107"/>
            <a:ext cx="4219575"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77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2001" y="609600"/>
            <a:ext cx="2882531" cy="1939047"/>
          </a:xfrm>
        </p:spPr>
        <p:txBody>
          <a:bodyPr anchor="ctr">
            <a:normAutofit/>
          </a:bodyPr>
          <a:lstStyle/>
          <a:p>
            <a:r>
              <a:rPr lang="nl-NL" sz="3300" b="1" dirty="0">
                <a:solidFill>
                  <a:schemeClr val="tx1">
                    <a:lumMod val="85000"/>
                    <a:lumOff val="15000"/>
                  </a:schemeClr>
                </a:solidFill>
              </a:rPr>
              <a:t>Duurzame evenementen</a:t>
            </a:r>
          </a:p>
        </p:txBody>
      </p:sp>
      <p:sp>
        <p:nvSpPr>
          <p:cNvPr id="33" name="Tijdelijke aanduiding voor inhoud 4"/>
          <p:cNvSpPr>
            <a:spLocks noGrp="1"/>
          </p:cNvSpPr>
          <p:nvPr>
            <p:ph idx="1"/>
          </p:nvPr>
        </p:nvSpPr>
        <p:spPr>
          <a:xfrm>
            <a:off x="6317133" y="841188"/>
            <a:ext cx="5219872" cy="5175624"/>
          </a:xfrm>
        </p:spPr>
        <p:txBody>
          <a:bodyPr anchor="ctr">
            <a:normAutofit fontScale="85000" lnSpcReduction="20000"/>
          </a:bodyPr>
          <a:lstStyle/>
          <a:p>
            <a:pPr marL="0" indent="0">
              <a:buNone/>
            </a:pPr>
            <a:endParaRPr lang="nl-NL" dirty="0"/>
          </a:p>
          <a:p>
            <a:pPr marL="0" indent="0">
              <a:buNone/>
            </a:pPr>
            <a:endParaRPr lang="nl-NL" dirty="0"/>
          </a:p>
          <a:p>
            <a:pPr marL="0" indent="0">
              <a:buNone/>
            </a:pPr>
            <a:r>
              <a:rPr lang="nl-NL" dirty="0"/>
              <a:t>Evenementen die op een dusdanige manier worden georganiseerd zodat er zo min mogelijk schade wordt toegebracht aan onze omgeving. </a:t>
            </a:r>
          </a:p>
          <a:p>
            <a:pPr marL="0" indent="0">
              <a:buNone/>
            </a:pPr>
            <a:endParaRPr lang="nl-NL" dirty="0"/>
          </a:p>
          <a:p>
            <a:pPr marL="0" indent="0">
              <a:buNone/>
            </a:pPr>
            <a:r>
              <a:rPr lang="nl-NL" dirty="0"/>
              <a:t>Idealiter zelfs zo georganiseerd dat we meer toevoegen aan onze leefomgeving dan dat we aan middelen gebruiken van onze planeet.</a:t>
            </a:r>
          </a:p>
          <a:p>
            <a:pPr marL="0" indent="0">
              <a:buNone/>
            </a:pPr>
            <a:endParaRPr lang="nl-NL" dirty="0"/>
          </a:p>
          <a:p>
            <a:pPr marL="0" indent="0">
              <a:buNone/>
            </a:pPr>
            <a:r>
              <a:rPr lang="nl-NL" dirty="0"/>
              <a:t>Andere namen:</a:t>
            </a:r>
          </a:p>
          <a:p>
            <a:pPr>
              <a:buFontTx/>
              <a:buChar char="-"/>
            </a:pPr>
            <a:r>
              <a:rPr lang="nl-NL" dirty="0"/>
              <a:t>Groene evenementen</a:t>
            </a:r>
          </a:p>
          <a:p>
            <a:pPr>
              <a:buFontTx/>
              <a:buChar char="-"/>
            </a:pPr>
            <a:r>
              <a:rPr lang="nl-NL" dirty="0" err="1"/>
              <a:t>Sustainable</a:t>
            </a:r>
            <a:r>
              <a:rPr lang="nl-NL" dirty="0"/>
              <a:t> events</a:t>
            </a:r>
          </a:p>
          <a:p>
            <a:pPr marL="0" indent="0">
              <a:buNone/>
            </a:pPr>
            <a:endParaRPr lang="nl-NL" dirty="0"/>
          </a:p>
          <a:p>
            <a:pPr marL="0" indent="0">
              <a:buNone/>
            </a:pPr>
            <a:endParaRPr lang="nl-NL" dirty="0"/>
          </a:p>
        </p:txBody>
      </p:sp>
      <p:pic>
        <p:nvPicPr>
          <p:cNvPr id="3074" name="Picture 2" descr="Hoe duurzaam ben jij? Doe de duurzaamheidsscan - Sterrenburg">
            <a:extLst>
              <a:ext uri="{FF2B5EF4-FFF2-40B4-BE49-F238E27FC236}">
                <a16:creationId xmlns:a16="http://schemas.microsoft.com/office/drawing/2014/main" id="{5CCA3091-C2F9-4622-B77B-0EB5B258D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30" y="2314587"/>
            <a:ext cx="5690738" cy="310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fade">
                                      <p:cBhvr>
                                        <p:cTn id="7" dur="500"/>
                                        <p:tgtEl>
                                          <p:spTgt spid="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4" end="4"/>
                                            </p:txEl>
                                          </p:spTgt>
                                        </p:tgtEl>
                                        <p:attrNameLst>
                                          <p:attrName>style.visibility</p:attrName>
                                        </p:attrNameLst>
                                      </p:cBhvr>
                                      <p:to>
                                        <p:strVal val="visible"/>
                                      </p:to>
                                    </p:set>
                                    <p:animEffect transition="in" filter="fade">
                                      <p:cBhvr>
                                        <p:cTn id="12" dur="500"/>
                                        <p:tgtEl>
                                          <p:spTgt spid="3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6" end="6"/>
                                            </p:txEl>
                                          </p:spTgt>
                                        </p:tgtEl>
                                        <p:attrNameLst>
                                          <p:attrName>style.visibility</p:attrName>
                                        </p:attrNameLst>
                                      </p:cBhvr>
                                      <p:to>
                                        <p:strVal val="visible"/>
                                      </p:to>
                                    </p:set>
                                    <p:animEffect transition="in" filter="fade">
                                      <p:cBhvr>
                                        <p:cTn id="17" dur="500"/>
                                        <p:tgtEl>
                                          <p:spTgt spid="3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xEl>
                                              <p:pRg st="7" end="7"/>
                                            </p:txEl>
                                          </p:spTgt>
                                        </p:tgtEl>
                                        <p:attrNameLst>
                                          <p:attrName>style.visibility</p:attrName>
                                        </p:attrNameLst>
                                      </p:cBhvr>
                                      <p:to>
                                        <p:strVal val="visible"/>
                                      </p:to>
                                    </p:set>
                                    <p:animEffect transition="in" filter="fade">
                                      <p:cBhvr>
                                        <p:cTn id="20" dur="500"/>
                                        <p:tgtEl>
                                          <p:spTgt spid="3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xEl>
                                              <p:pRg st="8" end="8"/>
                                            </p:txEl>
                                          </p:spTgt>
                                        </p:tgtEl>
                                        <p:attrNameLst>
                                          <p:attrName>style.visibility</p:attrName>
                                        </p:attrNameLst>
                                      </p:cBhvr>
                                      <p:to>
                                        <p:strVal val="visible"/>
                                      </p:to>
                                    </p:set>
                                    <p:animEffect transition="in" filter="fade">
                                      <p:cBhvr>
                                        <p:cTn id="23" dur="500"/>
                                        <p:tgtEl>
                                          <p:spTgt spid="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5793E99-7102-40C9-B190-584BD252AC9B}"/>
              </a:ext>
            </a:extLst>
          </p:cNvPr>
          <p:cNvSpPr txBox="1"/>
          <p:nvPr/>
        </p:nvSpPr>
        <p:spPr>
          <a:xfrm>
            <a:off x="1911926" y="466498"/>
            <a:ext cx="7730837" cy="646331"/>
          </a:xfrm>
          <a:prstGeom prst="rect">
            <a:avLst/>
          </a:prstGeom>
          <a:noFill/>
        </p:spPr>
        <p:txBody>
          <a:bodyPr wrap="square">
            <a:spAutoFit/>
          </a:bodyPr>
          <a:lstStyle/>
          <a:p>
            <a:pPr lvl="0"/>
            <a:r>
              <a:rPr lang="nl-NL" sz="3600" dirty="0">
                <a:solidFill>
                  <a:srgbClr val="B8A1FF"/>
                </a:solidFill>
              </a:rPr>
              <a:t>Hoe verduurzaam je je evenement?</a:t>
            </a:r>
            <a:endParaRPr lang="en-US" sz="3600" dirty="0">
              <a:solidFill>
                <a:srgbClr val="B8A1FF"/>
              </a:solidFill>
            </a:endParaRPr>
          </a:p>
        </p:txBody>
      </p:sp>
      <p:pic>
        <p:nvPicPr>
          <p:cNvPr id="8" name="Onlinemedia 7" title="Zo zien festivals eruit in 2025! | Hoe Duurzaam Maakt U Het?!">
            <a:hlinkClick r:id="" action="ppaction://media"/>
            <a:extLst>
              <a:ext uri="{FF2B5EF4-FFF2-40B4-BE49-F238E27FC236}">
                <a16:creationId xmlns:a16="http://schemas.microsoft.com/office/drawing/2014/main" id="{CC2882DD-C12C-7E22-D7F9-89D81EF3770C}"/>
              </a:ext>
            </a:extLst>
          </p:cNvPr>
          <p:cNvPicPr>
            <a:picLocks noGrp="1" noRot="1" noChangeAspect="1"/>
          </p:cNvPicPr>
          <p:nvPr>
            <p:ph idx="1"/>
            <a:videoFile r:link="rId1"/>
          </p:nvPr>
        </p:nvPicPr>
        <p:blipFill>
          <a:blip r:embed="rId3"/>
          <a:stretch>
            <a:fillRect/>
          </a:stretch>
        </p:blipFill>
        <p:spPr>
          <a:xfrm>
            <a:off x="0" y="1262119"/>
            <a:ext cx="9606306" cy="5427930"/>
          </a:xfrm>
          <a:prstGeom prst="rect">
            <a:avLst/>
          </a:prstGeom>
        </p:spPr>
      </p:pic>
    </p:spTree>
    <p:extLst>
      <p:ext uri="{BB962C8B-B14F-4D97-AF65-F5344CB8AC3E}">
        <p14:creationId xmlns:p14="http://schemas.microsoft.com/office/powerpoint/2010/main" val="7193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108364" y="0"/>
            <a:ext cx="9153236" cy="1096316"/>
          </a:xfrm>
        </p:spPr>
        <p:txBody>
          <a:bodyPr vert="horz" lIns="91440" tIns="45720" rIns="91440" bIns="45720" rtlCol="0" anchor="b">
            <a:noAutofit/>
          </a:bodyPr>
          <a:lstStyle/>
          <a:p>
            <a:pPr algn="ctr"/>
            <a:r>
              <a:rPr lang="en-US" sz="5000" dirty="0" err="1">
                <a:solidFill>
                  <a:srgbClr val="B8A1FF"/>
                </a:solidFill>
              </a:rPr>
              <a:t>Waarom</a:t>
            </a:r>
            <a:r>
              <a:rPr lang="en-US" sz="5000" dirty="0">
                <a:solidFill>
                  <a:srgbClr val="B8A1FF"/>
                </a:solidFill>
              </a:rPr>
              <a:t> is het </a:t>
            </a:r>
            <a:r>
              <a:rPr lang="en-US" sz="5000" dirty="0" err="1">
                <a:solidFill>
                  <a:srgbClr val="B8A1FF"/>
                </a:solidFill>
              </a:rPr>
              <a:t>belangrijk</a:t>
            </a:r>
            <a:r>
              <a:rPr lang="en-US" sz="5000" dirty="0">
                <a:solidFill>
                  <a:srgbClr val="B8A1FF"/>
                </a:solidFill>
              </a:rPr>
              <a:t>?</a:t>
            </a:r>
          </a:p>
        </p:txBody>
      </p:sp>
      <p:pic>
        <p:nvPicPr>
          <p:cNvPr id="4" name="Tijdelijke aanduiding voor inhoud 3"/>
          <p:cNvPicPr>
            <a:picLocks noGrp="1" noChangeAspect="1"/>
          </p:cNvPicPr>
          <p:nvPr>
            <p:ph idx="1"/>
          </p:nvPr>
        </p:nvPicPr>
        <p:blipFill rotWithShape="1">
          <a:blip r:embed="rId2"/>
          <a:srcRect l="3330" t="8563" r="6572" b="6743"/>
          <a:stretch/>
        </p:blipFill>
        <p:spPr>
          <a:xfrm>
            <a:off x="1921163" y="1186816"/>
            <a:ext cx="7832072" cy="5024779"/>
          </a:xfrm>
          <a:prstGeom prst="rect">
            <a:avLst/>
          </a:prstGeom>
        </p:spPr>
      </p:pic>
    </p:spTree>
    <p:extLst>
      <p:ext uri="{BB962C8B-B14F-4D97-AF65-F5344CB8AC3E}">
        <p14:creationId xmlns:p14="http://schemas.microsoft.com/office/powerpoint/2010/main" val="77112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620" y="146013"/>
            <a:ext cx="9673262" cy="1375608"/>
          </a:xfrm>
        </p:spPr>
        <p:txBody>
          <a:bodyPr anchor="ctr">
            <a:normAutofit/>
          </a:bodyPr>
          <a:lstStyle/>
          <a:p>
            <a:r>
              <a:rPr lang="nl-NL" dirty="0">
                <a:solidFill>
                  <a:srgbClr val="7030A0"/>
                </a:solidFill>
              </a:rPr>
              <a:t>Hulpmiddelen: stichtingen en keurmerken</a:t>
            </a:r>
          </a:p>
        </p:txBody>
      </p:sp>
      <p:sp>
        <p:nvSpPr>
          <p:cNvPr id="3" name="Tijdelijke aanduiding voor inhoud 2"/>
          <p:cNvSpPr>
            <a:spLocks noGrp="1"/>
          </p:cNvSpPr>
          <p:nvPr>
            <p:ph idx="1"/>
          </p:nvPr>
        </p:nvSpPr>
        <p:spPr>
          <a:xfrm>
            <a:off x="448849" y="1592663"/>
            <a:ext cx="6023870" cy="4734246"/>
          </a:xfrm>
        </p:spPr>
        <p:txBody>
          <a:bodyPr>
            <a:noAutofit/>
          </a:bodyPr>
          <a:lstStyle/>
          <a:p>
            <a:pPr marL="0" indent="0">
              <a:lnSpc>
                <a:spcPct val="100000"/>
              </a:lnSpc>
              <a:spcBef>
                <a:spcPts val="0"/>
              </a:spcBef>
              <a:buNone/>
            </a:pPr>
            <a:r>
              <a:rPr lang="nl-NL" sz="1600" dirty="0"/>
              <a:t>Stichting Duurzaam Organiseren </a:t>
            </a:r>
          </a:p>
          <a:p>
            <a:pPr marL="0" indent="0">
              <a:lnSpc>
                <a:spcPct val="100000"/>
              </a:lnSpc>
              <a:spcBef>
                <a:spcPts val="0"/>
              </a:spcBef>
              <a:buNone/>
            </a:pPr>
            <a:r>
              <a:rPr lang="nl-NL" sz="1600" dirty="0"/>
              <a:t>Stichting </a:t>
            </a:r>
            <a:r>
              <a:rPr lang="nl-NL" sz="1600" dirty="0" err="1"/>
              <a:t>kmvk</a:t>
            </a:r>
            <a:endParaRPr lang="nl-NL" sz="1600" dirty="0"/>
          </a:p>
          <a:p>
            <a:pPr marL="0" indent="0">
              <a:lnSpc>
                <a:spcPct val="100000"/>
              </a:lnSpc>
              <a:spcBef>
                <a:spcPts val="0"/>
              </a:spcBef>
              <a:buNone/>
            </a:pPr>
            <a:r>
              <a:rPr lang="nl-NL" sz="1600" dirty="0"/>
              <a:t>Stichting Milieukeur</a:t>
            </a:r>
          </a:p>
          <a:p>
            <a:pPr marL="0" indent="0">
              <a:lnSpc>
                <a:spcPct val="100000"/>
              </a:lnSpc>
              <a:spcBef>
                <a:spcPts val="0"/>
              </a:spcBef>
              <a:buNone/>
            </a:pPr>
            <a:r>
              <a:rPr lang="nl-NL" sz="1600" dirty="0"/>
              <a:t>Events </a:t>
            </a:r>
            <a:r>
              <a:rPr lang="nl-NL" sz="1600" dirty="0" err="1"/>
              <a:t>Industry</a:t>
            </a:r>
            <a:r>
              <a:rPr lang="nl-NL" sz="1600" dirty="0"/>
              <a:t> Council</a:t>
            </a:r>
          </a:p>
          <a:p>
            <a:pPr marL="0" indent="0">
              <a:lnSpc>
                <a:spcPct val="100000"/>
              </a:lnSpc>
              <a:spcBef>
                <a:spcPts val="0"/>
              </a:spcBef>
              <a:buNone/>
            </a:pPr>
            <a:r>
              <a:rPr lang="nl-NL" sz="1600" dirty="0"/>
              <a:t>Green Deal</a:t>
            </a:r>
          </a:p>
          <a:p>
            <a:pPr marL="0" indent="0">
              <a:lnSpc>
                <a:spcPct val="100000"/>
              </a:lnSpc>
              <a:spcBef>
                <a:spcPts val="0"/>
              </a:spcBef>
              <a:buNone/>
            </a:pPr>
            <a:endParaRPr lang="nl-NL" sz="1600" dirty="0"/>
          </a:p>
          <a:p>
            <a:pPr marL="0" indent="0">
              <a:lnSpc>
                <a:spcPct val="100000"/>
              </a:lnSpc>
              <a:spcBef>
                <a:spcPts val="0"/>
              </a:spcBef>
              <a:buNone/>
            </a:pPr>
            <a:endParaRPr lang="nl-NL" sz="1600" dirty="0"/>
          </a:p>
          <a:p>
            <a:pPr marL="0" indent="0">
              <a:lnSpc>
                <a:spcPct val="100000"/>
              </a:lnSpc>
              <a:spcBef>
                <a:spcPts val="0"/>
              </a:spcBef>
              <a:buNone/>
            </a:pPr>
            <a:r>
              <a:rPr lang="nl-NL" sz="1600" b="1" dirty="0"/>
              <a:t>Op dit moment zijn in Nederland 4 certificatieschema’s beschikbaar voor festivalorganisatoren:</a:t>
            </a:r>
          </a:p>
          <a:p>
            <a:pPr marL="0" indent="0">
              <a:lnSpc>
                <a:spcPct val="100000"/>
              </a:lnSpc>
              <a:spcBef>
                <a:spcPts val="0"/>
              </a:spcBef>
              <a:buNone/>
            </a:pPr>
            <a:endParaRPr lang="nl-NL" sz="1600" dirty="0"/>
          </a:p>
          <a:p>
            <a:pPr marL="0" indent="0">
              <a:lnSpc>
                <a:spcPct val="100000"/>
              </a:lnSpc>
              <a:spcBef>
                <a:spcPts val="0"/>
              </a:spcBef>
              <a:buNone/>
            </a:pPr>
            <a:r>
              <a:rPr lang="nl-NL" sz="1600" dirty="0"/>
              <a:t>A </a:t>
            </a:r>
            <a:r>
              <a:rPr lang="nl-NL" sz="1600" dirty="0" err="1"/>
              <a:t>Greener</a:t>
            </a:r>
            <a:r>
              <a:rPr lang="nl-NL" sz="1600" dirty="0"/>
              <a:t> Festival Award (GB)</a:t>
            </a:r>
          </a:p>
          <a:p>
            <a:pPr marL="0" indent="0">
              <a:lnSpc>
                <a:spcPct val="100000"/>
              </a:lnSpc>
              <a:spcBef>
                <a:spcPts val="0"/>
              </a:spcBef>
              <a:buNone/>
            </a:pPr>
            <a:r>
              <a:rPr lang="nl-NL" sz="1600" dirty="0"/>
              <a:t>Barometer Duurzame Evenementen (NL)</a:t>
            </a:r>
          </a:p>
          <a:p>
            <a:pPr marL="0" indent="0">
              <a:lnSpc>
                <a:spcPct val="100000"/>
              </a:lnSpc>
              <a:spcBef>
                <a:spcPts val="0"/>
              </a:spcBef>
              <a:buNone/>
            </a:pPr>
            <a:r>
              <a:rPr lang="nl-NL" sz="1600" dirty="0" err="1"/>
              <a:t>Future</a:t>
            </a:r>
            <a:r>
              <a:rPr lang="nl-NL" sz="1600" dirty="0"/>
              <a:t> </a:t>
            </a:r>
            <a:r>
              <a:rPr lang="nl-NL" sz="1600" dirty="0" err="1"/>
              <a:t>Proof</a:t>
            </a:r>
            <a:r>
              <a:rPr lang="nl-NL" sz="1600" dirty="0"/>
              <a:t> Festivals (NL)</a:t>
            </a:r>
          </a:p>
          <a:p>
            <a:pPr marL="0" indent="0">
              <a:lnSpc>
                <a:spcPct val="100000"/>
              </a:lnSpc>
              <a:spcBef>
                <a:spcPts val="0"/>
              </a:spcBef>
              <a:buNone/>
            </a:pPr>
            <a:r>
              <a:rPr lang="nl-NL" sz="1600" dirty="0"/>
              <a:t>Green </a:t>
            </a:r>
            <a:r>
              <a:rPr lang="nl-NL" sz="1600" dirty="0" err="1"/>
              <a:t>Key</a:t>
            </a:r>
            <a:r>
              <a:rPr lang="nl-NL" sz="1600" dirty="0"/>
              <a:t> Evenementen (NL)</a:t>
            </a:r>
          </a:p>
          <a:p>
            <a:pPr marL="0" indent="0">
              <a:lnSpc>
                <a:spcPct val="100000"/>
              </a:lnSpc>
              <a:spcBef>
                <a:spcPts val="0"/>
              </a:spcBef>
              <a:buNone/>
            </a:pPr>
            <a:endParaRPr lang="nl-NL" sz="1600" dirty="0"/>
          </a:p>
          <a:p>
            <a:pPr marL="0" indent="0">
              <a:lnSpc>
                <a:spcPct val="100000"/>
              </a:lnSpc>
              <a:spcBef>
                <a:spcPts val="0"/>
              </a:spcBef>
              <a:buNone/>
            </a:pPr>
            <a:endParaRPr lang="nl-NL" sz="1600" dirty="0"/>
          </a:p>
          <a:p>
            <a:pPr marL="0" indent="0">
              <a:lnSpc>
                <a:spcPct val="100000"/>
              </a:lnSpc>
              <a:spcBef>
                <a:spcPts val="0"/>
              </a:spcBef>
              <a:buNone/>
            </a:pPr>
            <a:endParaRPr lang="nl-NL" sz="1600" dirty="0"/>
          </a:p>
          <a:p>
            <a:pPr marL="0" indent="0">
              <a:lnSpc>
                <a:spcPct val="100000"/>
              </a:lnSpc>
              <a:spcBef>
                <a:spcPts val="0"/>
              </a:spcBef>
              <a:buNone/>
            </a:pPr>
            <a:endParaRPr lang="nl-NL" sz="1600" dirty="0"/>
          </a:p>
        </p:txBody>
      </p:sp>
      <p:pic>
        <p:nvPicPr>
          <p:cNvPr id="7" name="Picture 4">
            <a:extLst>
              <a:ext uri="{FF2B5EF4-FFF2-40B4-BE49-F238E27FC236}">
                <a16:creationId xmlns:a16="http://schemas.microsoft.com/office/drawing/2014/main" id="{C65F36C5-FAC9-40DF-9BB2-51ED6676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663" y="1900718"/>
            <a:ext cx="4980612" cy="41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02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2691" y="609600"/>
            <a:ext cx="8457266" cy="895927"/>
          </a:xfrm>
        </p:spPr>
        <p:txBody>
          <a:bodyPr anchor="t">
            <a:normAutofit/>
          </a:bodyPr>
          <a:lstStyle/>
          <a:p>
            <a:r>
              <a:rPr lang="nl-NL" b="1" dirty="0">
                <a:solidFill>
                  <a:srgbClr val="B8A1FF"/>
                </a:solidFill>
              </a:rPr>
              <a:t>Barometer duurzame evenementen</a:t>
            </a:r>
          </a:p>
        </p:txBody>
      </p:sp>
      <p:sp>
        <p:nvSpPr>
          <p:cNvPr id="3" name="Tijdelijke aanduiding voor inhoud 2"/>
          <p:cNvSpPr>
            <a:spLocks noGrp="1"/>
          </p:cNvSpPr>
          <p:nvPr>
            <p:ph idx="1"/>
          </p:nvPr>
        </p:nvSpPr>
        <p:spPr>
          <a:xfrm>
            <a:off x="692727" y="1505526"/>
            <a:ext cx="5403273" cy="4404387"/>
          </a:xfrm>
        </p:spPr>
        <p:txBody>
          <a:bodyPr>
            <a:normAutofit/>
          </a:bodyPr>
          <a:lstStyle/>
          <a:p>
            <a:pPr marL="0" indent="0">
              <a:buNone/>
            </a:pPr>
            <a:r>
              <a:rPr lang="nl-NL" sz="1500" dirty="0"/>
              <a:t>Dit is een milieucertificaat, waarbij een duurzaam evenement via een set van milieucriteria kan scoren op brons, zilver of goud</a:t>
            </a:r>
          </a:p>
          <a:p>
            <a:pPr marL="0" indent="0">
              <a:buNone/>
            </a:pPr>
            <a:endParaRPr lang="nl-NL" sz="1500" b="1" dirty="0"/>
          </a:p>
          <a:p>
            <a:pPr marL="0" indent="0">
              <a:buNone/>
            </a:pPr>
            <a:r>
              <a:rPr lang="nl-NL" sz="1500" b="1" dirty="0"/>
              <a:t>Onderwerpen</a:t>
            </a:r>
          </a:p>
          <a:p>
            <a:pPr>
              <a:lnSpc>
                <a:spcPct val="90000"/>
              </a:lnSpc>
            </a:pPr>
            <a:r>
              <a:rPr lang="nl-NL" sz="1500" dirty="0"/>
              <a:t>Evenementorganisatie en duurzaamheid </a:t>
            </a:r>
            <a:br>
              <a:rPr lang="nl-NL" sz="1500" dirty="0"/>
            </a:br>
            <a:r>
              <a:rPr lang="nl-NL" sz="1500" dirty="0"/>
              <a:t>(organisatie, personeel en bezoekers)</a:t>
            </a:r>
          </a:p>
          <a:p>
            <a:pPr>
              <a:lnSpc>
                <a:spcPct val="90000"/>
              </a:lnSpc>
            </a:pPr>
            <a:r>
              <a:rPr lang="nl-NL" sz="1500" dirty="0"/>
              <a:t>Energie</a:t>
            </a:r>
          </a:p>
          <a:p>
            <a:pPr>
              <a:lnSpc>
                <a:spcPct val="90000"/>
              </a:lnSpc>
            </a:pPr>
            <a:r>
              <a:rPr lang="nl-NL" sz="1500" dirty="0"/>
              <a:t>Water, hygiëne en schoonmaak</a:t>
            </a:r>
          </a:p>
          <a:p>
            <a:pPr>
              <a:lnSpc>
                <a:spcPct val="90000"/>
              </a:lnSpc>
            </a:pPr>
            <a:r>
              <a:rPr lang="nl-NL" sz="1500" dirty="0"/>
              <a:t>Afval</a:t>
            </a:r>
          </a:p>
          <a:p>
            <a:pPr>
              <a:lnSpc>
                <a:spcPct val="90000"/>
              </a:lnSpc>
            </a:pPr>
            <a:r>
              <a:rPr lang="nl-NL" sz="1500" dirty="0"/>
              <a:t>Mobiliteit (bereikbaarheid)</a:t>
            </a:r>
          </a:p>
          <a:p>
            <a:pPr>
              <a:lnSpc>
                <a:spcPct val="90000"/>
              </a:lnSpc>
            </a:pPr>
            <a:r>
              <a:rPr lang="nl-NL" sz="1500" dirty="0"/>
              <a:t>Locatie</a:t>
            </a:r>
          </a:p>
          <a:p>
            <a:pPr>
              <a:lnSpc>
                <a:spcPct val="90000"/>
              </a:lnSpc>
            </a:pPr>
            <a:r>
              <a:rPr lang="nl-NL" sz="1500" dirty="0"/>
              <a:t>Catering</a:t>
            </a:r>
          </a:p>
          <a:p>
            <a:pPr>
              <a:lnSpc>
                <a:spcPct val="90000"/>
              </a:lnSpc>
            </a:pPr>
            <a:r>
              <a:rPr lang="nl-NL" sz="1500" dirty="0"/>
              <a:t>Bodem en groen</a:t>
            </a:r>
          </a:p>
          <a:p>
            <a:pPr>
              <a:lnSpc>
                <a:spcPct val="90000"/>
              </a:lnSpc>
            </a:pPr>
            <a:endParaRPr lang="nl-NL" sz="1500" dirty="0"/>
          </a:p>
          <a:p>
            <a:pPr>
              <a:lnSpc>
                <a:spcPct val="90000"/>
              </a:lnSpc>
            </a:pPr>
            <a:endParaRPr lang="nl-NL" sz="1500" dirty="0"/>
          </a:p>
          <a:p>
            <a:pPr>
              <a:lnSpc>
                <a:spcPct val="90000"/>
              </a:lnSpc>
            </a:pPr>
            <a:endParaRPr lang="nl-NL" sz="1500" dirty="0"/>
          </a:p>
        </p:txBody>
      </p:sp>
      <p:pic>
        <p:nvPicPr>
          <p:cNvPr id="4" name="Afbeelding 3"/>
          <p:cNvPicPr>
            <a:picLocks noChangeAspect="1"/>
          </p:cNvPicPr>
          <p:nvPr/>
        </p:nvPicPr>
        <p:blipFill>
          <a:blip r:embed="rId2"/>
          <a:stretch>
            <a:fillRect/>
          </a:stretch>
        </p:blipFill>
        <p:spPr>
          <a:xfrm>
            <a:off x="5588001" y="1946894"/>
            <a:ext cx="6045974" cy="3548723"/>
          </a:xfrm>
          <a:prstGeom prst="rect">
            <a:avLst/>
          </a:prstGeom>
        </p:spPr>
      </p:pic>
    </p:spTree>
    <p:extLst>
      <p:ext uri="{BB962C8B-B14F-4D97-AF65-F5344CB8AC3E}">
        <p14:creationId xmlns:p14="http://schemas.microsoft.com/office/powerpoint/2010/main" val="1020676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d95abb03-f9aa-4c33-99fc-7afb519e452f"/>
  </ds:schemaRefs>
</ds:datastoreItem>
</file>

<file path=customXml/itemProps2.xml><?xml version="1.0" encoding="utf-8"?>
<ds:datastoreItem xmlns:ds="http://schemas.openxmlformats.org/officeDocument/2006/customXml" ds:itemID="{C553D23A-EE60-438E-AE1F-E7217C352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2051</TotalTime>
  <Words>1135</Words>
  <Application>Microsoft Office PowerPoint</Application>
  <PresentationFormat>Breedbeeld</PresentationFormat>
  <Paragraphs>194</Paragraphs>
  <Slides>18</Slides>
  <Notes>6</Notes>
  <HiddenSlides>2</HiddenSlides>
  <MMClips>1</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18</vt:i4>
      </vt:variant>
    </vt:vector>
  </HeadingPairs>
  <TitlesOfParts>
    <vt:vector size="29" baseType="lpstr">
      <vt:lpstr>Arial</vt:lpstr>
      <vt:lpstr>Calibri</vt:lpstr>
      <vt:lpstr>Calibri Light</vt:lpstr>
      <vt:lpstr>Chelsea Market</vt:lpstr>
      <vt:lpstr>Courier New</vt:lpstr>
      <vt:lpstr>Exo</vt:lpstr>
      <vt:lpstr>Open sans</vt:lpstr>
      <vt:lpstr>Roboto</vt:lpstr>
      <vt:lpstr>Theinhardt-Medium</vt:lpstr>
      <vt:lpstr>Wingdings</vt:lpstr>
      <vt:lpstr>Kantoorthema</vt:lpstr>
      <vt:lpstr>PowerPoint-presentatie</vt:lpstr>
      <vt:lpstr>Vrije tijd</vt:lpstr>
      <vt:lpstr>PowerPoint-presentatie</vt:lpstr>
      <vt:lpstr>PowerPoint-presentatie</vt:lpstr>
      <vt:lpstr>Duurzame evenementen</vt:lpstr>
      <vt:lpstr>PowerPoint-presentatie</vt:lpstr>
      <vt:lpstr>Waarom is het belangrijk?</vt:lpstr>
      <vt:lpstr>Hulpmiddelen: stichtingen en keurmerken</vt:lpstr>
      <vt:lpstr>Barometer duurzame evenementen</vt:lpstr>
      <vt:lpstr>PowerPoint-presentatie</vt:lpstr>
      <vt:lpstr>Barometer duurzame evenementen</vt:lpstr>
      <vt:lpstr>Opdracht  1. situatie</vt:lpstr>
      <vt:lpstr>Opdracht 1: situatie  </vt:lpstr>
      <vt:lpstr>PowerPoint-presentatie</vt:lpstr>
      <vt:lpstr>Opdracht:  2 uitwerken</vt:lpstr>
      <vt:lpstr>Groepsindeling </vt:lpstr>
      <vt:lpstr>Opdracht: lees en vertel</vt:lpstr>
      <vt:lpstr>Dussss…..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Lotte de Laat</cp:lastModifiedBy>
  <cp:revision>212</cp:revision>
  <dcterms:created xsi:type="dcterms:W3CDTF">2021-07-07T07:37:45Z</dcterms:created>
  <dcterms:modified xsi:type="dcterms:W3CDTF">2022-12-20T10:43:55Z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